
<file path=[Content_Types].xml><?xml version="1.0" encoding="utf-8"?>
<Types xmlns="http://schemas.openxmlformats.org/package/2006/content-types">
  <Default ContentType="image/jpeg" Extension="jpg"/>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dd42f0f3d7_0_510: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8" name="Google Shape;58;gdd42f0f3d7_0_5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0" name="Shape 330"/>
        <p:cNvGrpSpPr/>
        <p:nvPr/>
      </p:nvGrpSpPr>
      <p:grpSpPr>
        <a:xfrm>
          <a:off x="0" y="0"/>
          <a:ext cx="0" cy="0"/>
          <a:chOff x="0" y="0"/>
          <a:chExt cx="0" cy="0"/>
        </a:xfrm>
      </p:grpSpPr>
      <p:sp>
        <p:nvSpPr>
          <p:cNvPr id="331" name="Google Shape;331;gdd42f0f3d7_0_15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332" name="Google Shape;332;gdd42f0f3d7_0_151: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3" name="Google Shape;333;gdd42f0f3d7_0_151: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1" name="Shape 341"/>
        <p:cNvGrpSpPr/>
        <p:nvPr/>
      </p:nvGrpSpPr>
      <p:grpSpPr>
        <a:xfrm>
          <a:off x="0" y="0"/>
          <a:ext cx="0" cy="0"/>
          <a:chOff x="0" y="0"/>
          <a:chExt cx="0" cy="0"/>
        </a:xfrm>
      </p:grpSpPr>
      <p:sp>
        <p:nvSpPr>
          <p:cNvPr id="342" name="Google Shape;342;ge07b9052db_0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3" name="Google Shape;343;ge07b9052db_0_3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3" name="Shape 353"/>
        <p:cNvGrpSpPr/>
        <p:nvPr/>
      </p:nvGrpSpPr>
      <p:grpSpPr>
        <a:xfrm>
          <a:off x="0" y="0"/>
          <a:ext cx="0" cy="0"/>
          <a:chOff x="0" y="0"/>
          <a:chExt cx="0" cy="0"/>
        </a:xfrm>
      </p:grpSpPr>
      <p:sp>
        <p:nvSpPr>
          <p:cNvPr id="354" name="Google Shape;354;gdd42f0f3d7_0_3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5" name="Google Shape;355;gdd42f0f3d7_0_3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2" name="Shape 362"/>
        <p:cNvGrpSpPr/>
        <p:nvPr/>
      </p:nvGrpSpPr>
      <p:grpSpPr>
        <a:xfrm>
          <a:off x="0" y="0"/>
          <a:ext cx="0" cy="0"/>
          <a:chOff x="0" y="0"/>
          <a:chExt cx="0" cy="0"/>
        </a:xfrm>
      </p:grpSpPr>
      <p:sp>
        <p:nvSpPr>
          <p:cNvPr id="363" name="Google Shape;363;gdd42f0f3d7_0_3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4" name="Google Shape;364;gdd42f0f3d7_0_3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0" name="Shape 370"/>
        <p:cNvGrpSpPr/>
        <p:nvPr/>
      </p:nvGrpSpPr>
      <p:grpSpPr>
        <a:xfrm>
          <a:off x="0" y="0"/>
          <a:ext cx="0" cy="0"/>
          <a:chOff x="0" y="0"/>
          <a:chExt cx="0" cy="0"/>
        </a:xfrm>
      </p:grpSpPr>
      <p:sp>
        <p:nvSpPr>
          <p:cNvPr id="371" name="Google Shape;371;gdd42f0f3d7_0_3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2" name="Google Shape;372;gdd42f0f3d7_0_3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0" name="Shape 390"/>
        <p:cNvGrpSpPr/>
        <p:nvPr/>
      </p:nvGrpSpPr>
      <p:grpSpPr>
        <a:xfrm>
          <a:off x="0" y="0"/>
          <a:ext cx="0" cy="0"/>
          <a:chOff x="0" y="0"/>
          <a:chExt cx="0" cy="0"/>
        </a:xfrm>
      </p:grpSpPr>
      <p:sp>
        <p:nvSpPr>
          <p:cNvPr id="391" name="Google Shape;391;gdd42f0f3d7_0_3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2" name="Google Shape;392;gdd42f0f3d7_0_3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9" name="Shape 399"/>
        <p:cNvGrpSpPr/>
        <p:nvPr/>
      </p:nvGrpSpPr>
      <p:grpSpPr>
        <a:xfrm>
          <a:off x="0" y="0"/>
          <a:ext cx="0" cy="0"/>
          <a:chOff x="0" y="0"/>
          <a:chExt cx="0" cy="0"/>
        </a:xfrm>
      </p:grpSpPr>
      <p:sp>
        <p:nvSpPr>
          <p:cNvPr id="400" name="Google Shape;400;gb81486345b_0_3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1" name="Google Shape;401;gb81486345b_0_3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6" name="Shape 406"/>
        <p:cNvGrpSpPr/>
        <p:nvPr/>
      </p:nvGrpSpPr>
      <p:grpSpPr>
        <a:xfrm>
          <a:off x="0" y="0"/>
          <a:ext cx="0" cy="0"/>
          <a:chOff x="0" y="0"/>
          <a:chExt cx="0" cy="0"/>
        </a:xfrm>
      </p:grpSpPr>
      <p:sp>
        <p:nvSpPr>
          <p:cNvPr id="407" name="Google Shape;407;gb81486345b_0_3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8" name="Google Shape;408;gb81486345b_0_3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2" name="Shape 412"/>
        <p:cNvGrpSpPr/>
        <p:nvPr/>
      </p:nvGrpSpPr>
      <p:grpSpPr>
        <a:xfrm>
          <a:off x="0" y="0"/>
          <a:ext cx="0" cy="0"/>
          <a:chOff x="0" y="0"/>
          <a:chExt cx="0" cy="0"/>
        </a:xfrm>
      </p:grpSpPr>
      <p:sp>
        <p:nvSpPr>
          <p:cNvPr id="413" name="Google Shape;413;gdd42f0f3d7_0_3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4" name="Google Shape;414;gdd42f0f3d7_0_3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2" name="Shape 422"/>
        <p:cNvGrpSpPr/>
        <p:nvPr/>
      </p:nvGrpSpPr>
      <p:grpSpPr>
        <a:xfrm>
          <a:off x="0" y="0"/>
          <a:ext cx="0" cy="0"/>
          <a:chOff x="0" y="0"/>
          <a:chExt cx="0" cy="0"/>
        </a:xfrm>
      </p:grpSpPr>
      <p:sp>
        <p:nvSpPr>
          <p:cNvPr id="423" name="Google Shape;423;gdd42f0f3d7_0_4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4" name="Google Shape;424;gdd42f0f3d7_0_4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gdd42f0f3d7_0_1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 name="Google Shape;66;gdd42f0f3d7_0_1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0" name="Shape 430"/>
        <p:cNvGrpSpPr/>
        <p:nvPr/>
      </p:nvGrpSpPr>
      <p:grpSpPr>
        <a:xfrm>
          <a:off x="0" y="0"/>
          <a:ext cx="0" cy="0"/>
          <a:chOff x="0" y="0"/>
          <a:chExt cx="0" cy="0"/>
        </a:xfrm>
      </p:grpSpPr>
      <p:sp>
        <p:nvSpPr>
          <p:cNvPr id="431" name="Google Shape;431;gdd42f0f3d7_0_4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2" name="Google Shape;432;gdd42f0f3d7_0_4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7" name="Shape 437"/>
        <p:cNvGrpSpPr/>
        <p:nvPr/>
      </p:nvGrpSpPr>
      <p:grpSpPr>
        <a:xfrm>
          <a:off x="0" y="0"/>
          <a:ext cx="0" cy="0"/>
          <a:chOff x="0" y="0"/>
          <a:chExt cx="0" cy="0"/>
        </a:xfrm>
      </p:grpSpPr>
      <p:sp>
        <p:nvSpPr>
          <p:cNvPr id="438" name="Google Shape;438;gb6eab6e1ee_6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9" name="Google Shape;439;gb6eab6e1ee_6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4" name="Shape 444"/>
        <p:cNvGrpSpPr/>
        <p:nvPr/>
      </p:nvGrpSpPr>
      <p:grpSpPr>
        <a:xfrm>
          <a:off x="0" y="0"/>
          <a:ext cx="0" cy="0"/>
          <a:chOff x="0" y="0"/>
          <a:chExt cx="0" cy="0"/>
        </a:xfrm>
      </p:grpSpPr>
      <p:sp>
        <p:nvSpPr>
          <p:cNvPr id="445" name="Google Shape;445;gb81486345b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46" name="Google Shape;446;gb81486345b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With Rodrigo and Monica, SPHERES RESWARM updates TBD?</a:t>
            </a:r>
            <a:endParaRPr/>
          </a:p>
        </p:txBody>
      </p:sp>
      <p:sp>
        <p:nvSpPr>
          <p:cNvPr id="447" name="Google Shape;447;gb81486345b_0_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5" name="Shape 455"/>
        <p:cNvGrpSpPr/>
        <p:nvPr/>
      </p:nvGrpSpPr>
      <p:grpSpPr>
        <a:xfrm>
          <a:off x="0" y="0"/>
          <a:ext cx="0" cy="0"/>
          <a:chOff x="0" y="0"/>
          <a:chExt cx="0" cy="0"/>
        </a:xfrm>
      </p:grpSpPr>
      <p:sp>
        <p:nvSpPr>
          <p:cNvPr id="456" name="Google Shape;456;gb81486345b_0_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457" name="Google Shape;457;gb81486345b_0_10: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58" name="Google Shape;458;gb81486345b_0_10: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3" name="Shape 463"/>
        <p:cNvGrpSpPr/>
        <p:nvPr/>
      </p:nvGrpSpPr>
      <p:grpSpPr>
        <a:xfrm>
          <a:off x="0" y="0"/>
          <a:ext cx="0" cy="0"/>
          <a:chOff x="0" y="0"/>
          <a:chExt cx="0" cy="0"/>
        </a:xfrm>
      </p:grpSpPr>
      <p:sp>
        <p:nvSpPr>
          <p:cNvPr id="464" name="Google Shape;464;gb81486345b_0_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465" name="Google Shape;465;gb81486345b_0_16: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66" name="Google Shape;466;gb81486345b_0_16: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5" name="Shape 475"/>
        <p:cNvGrpSpPr/>
        <p:nvPr/>
      </p:nvGrpSpPr>
      <p:grpSpPr>
        <a:xfrm>
          <a:off x="0" y="0"/>
          <a:ext cx="0" cy="0"/>
          <a:chOff x="0" y="0"/>
          <a:chExt cx="0" cy="0"/>
        </a:xfrm>
      </p:grpSpPr>
      <p:sp>
        <p:nvSpPr>
          <p:cNvPr id="476" name="Google Shape;476;gb81486345b_0_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477" name="Google Shape;477;gb81486345b_0_26: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78" name="Google Shape;478;gb81486345b_0_26: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6" name="Shape 486"/>
        <p:cNvGrpSpPr/>
        <p:nvPr/>
      </p:nvGrpSpPr>
      <p:grpSpPr>
        <a:xfrm>
          <a:off x="0" y="0"/>
          <a:ext cx="0" cy="0"/>
          <a:chOff x="0" y="0"/>
          <a:chExt cx="0" cy="0"/>
        </a:xfrm>
      </p:grpSpPr>
      <p:sp>
        <p:nvSpPr>
          <p:cNvPr id="487" name="Google Shape;487;gb81486345b_0_35: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88" name="Google Shape;488;gb81486345b_0_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5" name="Shape 565"/>
        <p:cNvGrpSpPr/>
        <p:nvPr/>
      </p:nvGrpSpPr>
      <p:grpSpPr>
        <a:xfrm>
          <a:off x="0" y="0"/>
          <a:ext cx="0" cy="0"/>
          <a:chOff x="0" y="0"/>
          <a:chExt cx="0" cy="0"/>
        </a:xfrm>
      </p:grpSpPr>
      <p:sp>
        <p:nvSpPr>
          <p:cNvPr id="566" name="Google Shape;566;gb81486345b_1_23: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67" name="Google Shape;567;gb81486345b_1_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2" name="Shape 642"/>
        <p:cNvGrpSpPr/>
        <p:nvPr/>
      </p:nvGrpSpPr>
      <p:grpSpPr>
        <a:xfrm>
          <a:off x="0" y="0"/>
          <a:ext cx="0" cy="0"/>
          <a:chOff x="0" y="0"/>
          <a:chExt cx="0" cy="0"/>
        </a:xfrm>
      </p:grpSpPr>
      <p:sp>
        <p:nvSpPr>
          <p:cNvPr id="643" name="Google Shape;643;gb81486345b_0_1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644" name="Google Shape;644;gb81486345b_0_143: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45" name="Google Shape;645;gb81486345b_0_143: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2" name="Shape 652"/>
        <p:cNvGrpSpPr/>
        <p:nvPr/>
      </p:nvGrpSpPr>
      <p:grpSpPr>
        <a:xfrm>
          <a:off x="0" y="0"/>
          <a:ext cx="0" cy="0"/>
          <a:chOff x="0" y="0"/>
          <a:chExt cx="0" cy="0"/>
        </a:xfrm>
      </p:grpSpPr>
      <p:sp>
        <p:nvSpPr>
          <p:cNvPr id="653" name="Google Shape;653;gb81486345b_0_16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54" name="Google Shape;654;gb81486345b_0_16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55" name="Google Shape;655;gb81486345b_0_16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gdd42f0f3d7_0_106: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gdd42f0f3d7_0_10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3" name="Shape 663"/>
        <p:cNvGrpSpPr/>
        <p:nvPr/>
      </p:nvGrpSpPr>
      <p:grpSpPr>
        <a:xfrm>
          <a:off x="0" y="0"/>
          <a:ext cx="0" cy="0"/>
          <a:chOff x="0" y="0"/>
          <a:chExt cx="0" cy="0"/>
        </a:xfrm>
      </p:grpSpPr>
      <p:sp>
        <p:nvSpPr>
          <p:cNvPr id="664" name="Google Shape;664;gb81486345b_0_239: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65" name="Google Shape;665;gb81486345b_0_2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gdd42f0f3d7_0_1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 name="Google Shape;92;gdd42f0f3d7_0_1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gdd42f0f3d7_0_1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1" name="Google Shape;101;gdd42f0f3d7_0_1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dd42f0f3d7_0_1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14" name="Google Shape;114;gdd42f0f3d7_0_144: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gdd42f0f3d7_0_144: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dd42f0f3d7_0_15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26" name="Google Shape;126;gdd42f0f3d7_0_159: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gdd42f0f3d7_0_159: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gdd42f0f3d7_0_2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08" name="Google Shape;208;gdd42f0f3d7_0_239: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9" name="Google Shape;209;gdd42f0f3d7_0_239: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ge07b9052db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0" name="Google Shape;310;ge07b9052db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5" name="Shape 45"/>
        <p:cNvGrpSpPr/>
        <p:nvPr/>
      </p:nvGrpSpPr>
      <p:grpSpPr>
        <a:xfrm>
          <a:off x="0" y="0"/>
          <a:ext cx="0" cy="0"/>
          <a:chOff x="0" y="0"/>
          <a:chExt cx="0" cy="0"/>
        </a:xfrm>
      </p:grpSpPr>
      <p:sp>
        <p:nvSpPr>
          <p:cNvPr id="46" name="Google Shape;46;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ody Slide (w/ Lines, Logo)" type="obj">
  <p:cSld name="OBJECT">
    <p:spTree>
      <p:nvGrpSpPr>
        <p:cNvPr id="47" name="Shape 47"/>
        <p:cNvGrpSpPr/>
        <p:nvPr/>
      </p:nvGrpSpPr>
      <p:grpSpPr>
        <a:xfrm>
          <a:off x="0" y="0"/>
          <a:ext cx="0" cy="0"/>
          <a:chOff x="0" y="0"/>
          <a:chExt cx="0" cy="0"/>
        </a:xfrm>
      </p:grpSpPr>
      <p:sp>
        <p:nvSpPr>
          <p:cNvPr id="48" name="Google Shape;48;p12"/>
          <p:cNvSpPr txBox="1"/>
          <p:nvPr>
            <p:ph type="title"/>
          </p:nvPr>
        </p:nvSpPr>
        <p:spPr>
          <a:xfrm>
            <a:off x="628650" y="79440"/>
            <a:ext cx="7886700" cy="645000"/>
          </a:xfrm>
          <a:prstGeom prst="rect">
            <a:avLst/>
          </a:prstGeom>
          <a:noFill/>
          <a:ln>
            <a:noFill/>
          </a:ln>
        </p:spPr>
        <p:txBody>
          <a:bodyPr anchorCtr="0" anchor="ctr" bIns="34275" lIns="68575" spcFirstLastPara="1" rIns="68575" wrap="square" tIns="34275">
            <a:normAutofit/>
          </a:bodyPr>
          <a:lstStyle>
            <a:lvl1pPr lvl="0" marR="0" rtl="0" algn="l">
              <a:lnSpc>
                <a:spcPct val="90000"/>
              </a:lnSpc>
              <a:spcBef>
                <a:spcPts val="0"/>
              </a:spcBef>
              <a:spcAft>
                <a:spcPts val="0"/>
              </a:spcAft>
              <a:buClr>
                <a:schemeClr val="dk1"/>
              </a:buClr>
              <a:buSzPts val="3000"/>
              <a:buFont typeface="Arial"/>
              <a:buNone/>
              <a:defRPr b="0" i="0" sz="3000" u="none" cap="none" strike="noStrike">
                <a:solidFill>
                  <a:schemeClr val="dk1"/>
                </a:solidFill>
                <a:latin typeface="Arial"/>
                <a:ea typeface="Arial"/>
                <a:cs typeface="Arial"/>
                <a:sym typeface="Arial"/>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p:txBody>
      </p:sp>
      <p:sp>
        <p:nvSpPr>
          <p:cNvPr id="49" name="Google Shape;49;p12"/>
          <p:cNvSpPr txBox="1"/>
          <p:nvPr>
            <p:ph idx="1" type="body"/>
          </p:nvPr>
        </p:nvSpPr>
        <p:spPr>
          <a:xfrm>
            <a:off x="628650" y="1055669"/>
            <a:ext cx="7886700" cy="3577200"/>
          </a:xfrm>
          <a:prstGeom prst="rect">
            <a:avLst/>
          </a:prstGeom>
          <a:noFill/>
          <a:ln>
            <a:noFill/>
          </a:ln>
        </p:spPr>
        <p:txBody>
          <a:bodyPr anchorCtr="0" anchor="t" bIns="34275" lIns="68575" spcFirstLastPara="1" rIns="68575" wrap="square" tIns="34275">
            <a:normAutofit/>
          </a:bodyPr>
          <a:lstStyle>
            <a:lvl1pPr indent="-349250" lvl="0" marL="457200" marR="0" rtl="0" algn="l">
              <a:lnSpc>
                <a:spcPct val="90000"/>
              </a:lnSpc>
              <a:spcBef>
                <a:spcPts val="800"/>
              </a:spcBef>
              <a:spcAft>
                <a:spcPts val="0"/>
              </a:spcAft>
              <a:buClr>
                <a:schemeClr val="dk1"/>
              </a:buClr>
              <a:buSzPts val="1900"/>
              <a:buFont typeface="Arial"/>
              <a:buChar char="•"/>
              <a:defRPr b="0" i="0" sz="2100" u="none" cap="none" strike="noStrike">
                <a:solidFill>
                  <a:schemeClr val="dk1"/>
                </a:solidFill>
                <a:latin typeface="Arial"/>
                <a:ea typeface="Arial"/>
                <a:cs typeface="Arial"/>
                <a:sym typeface="Arial"/>
              </a:defRPr>
            </a:lvl1pPr>
            <a:lvl2pPr indent="-342900" lvl="1" marL="914400" marR="0" rtl="0" algn="l">
              <a:lnSpc>
                <a:spcPct val="90000"/>
              </a:lnSpc>
              <a:spcBef>
                <a:spcPts val="1200"/>
              </a:spcBef>
              <a:spcAft>
                <a:spcPts val="0"/>
              </a:spcAft>
              <a:buClr>
                <a:schemeClr val="dk1"/>
              </a:buClr>
              <a:buSzPts val="1800"/>
              <a:buFont typeface="Courier New"/>
              <a:buChar char="o"/>
              <a:defRPr b="0" i="0" sz="1800" u="none" cap="none" strike="noStrike">
                <a:solidFill>
                  <a:schemeClr val="dk1"/>
                </a:solidFill>
                <a:latin typeface="Arial"/>
                <a:ea typeface="Arial"/>
                <a:cs typeface="Arial"/>
                <a:sym typeface="Arial"/>
              </a:defRPr>
            </a:lvl2pPr>
            <a:lvl3pPr indent="-323850" lvl="2" marL="1371600" marR="0" rtl="0" algn="l">
              <a:lnSpc>
                <a:spcPct val="90000"/>
              </a:lnSpc>
              <a:spcBef>
                <a:spcPts val="12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3pPr>
            <a:lvl4pPr indent="-317500" lvl="3" marL="1828800" marR="0" rtl="0" algn="l">
              <a:lnSpc>
                <a:spcPct val="90000"/>
              </a:lnSpc>
              <a:spcBef>
                <a:spcPts val="12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4pPr>
            <a:lvl5pPr indent="-317500" lvl="4" marL="2286000" marR="0" rtl="0" algn="l">
              <a:lnSpc>
                <a:spcPct val="90000"/>
              </a:lnSpc>
              <a:spcBef>
                <a:spcPts val="12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5pPr>
            <a:lvl6pPr indent="-317500" lvl="5" marL="2743200" marR="0" rtl="0" algn="l">
              <a:lnSpc>
                <a:spcPct val="90000"/>
              </a:lnSpc>
              <a:spcBef>
                <a:spcPts val="12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12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12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1200"/>
              </a:spcBef>
              <a:spcAft>
                <a:spcPts val="120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cxnSp>
        <p:nvCxnSpPr>
          <p:cNvPr id="50" name="Google Shape;50;p12"/>
          <p:cNvCxnSpPr/>
          <p:nvPr/>
        </p:nvCxnSpPr>
        <p:spPr>
          <a:xfrm>
            <a:off x="0" y="724329"/>
            <a:ext cx="9144000" cy="0"/>
          </a:xfrm>
          <a:prstGeom prst="straightConnector1">
            <a:avLst/>
          </a:prstGeom>
          <a:noFill/>
          <a:ln cap="flat" cmpd="sng" w="38100">
            <a:solidFill>
              <a:srgbClr val="839CD1"/>
            </a:solidFill>
            <a:prstDash val="solid"/>
            <a:miter lim="800000"/>
            <a:headEnd len="sm" w="sm" type="none"/>
            <a:tailEnd len="sm" w="sm" type="none"/>
          </a:ln>
        </p:spPr>
      </p:cxnSp>
      <p:sp>
        <p:nvSpPr>
          <p:cNvPr id="51" name="Google Shape;51;p12"/>
          <p:cNvSpPr txBox="1"/>
          <p:nvPr/>
        </p:nvSpPr>
        <p:spPr>
          <a:xfrm>
            <a:off x="8199882" y="4766786"/>
            <a:ext cx="315600" cy="274200"/>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1100" u="none" cap="none" strike="noStrike">
                <a:solidFill>
                  <a:srgbClr val="A6A6A6"/>
                </a:solidFill>
                <a:latin typeface="Arial"/>
                <a:ea typeface="Arial"/>
                <a:cs typeface="Arial"/>
                <a:sym typeface="Arial"/>
              </a:rPr>
              <a:t>‹#›</a:t>
            </a:fld>
            <a:endParaRPr b="0" i="0" sz="1100" u="none" cap="none" strike="noStrike">
              <a:solidFill>
                <a:srgbClr val="A6A6A6"/>
              </a:solidFill>
              <a:latin typeface="Arial"/>
              <a:ea typeface="Arial"/>
              <a:cs typeface="Arial"/>
              <a:sym typeface="Arial"/>
            </a:endParaRPr>
          </a:p>
        </p:txBody>
      </p:sp>
      <p:cxnSp>
        <p:nvCxnSpPr>
          <p:cNvPr id="52" name="Google Shape;52;p12"/>
          <p:cNvCxnSpPr/>
          <p:nvPr/>
        </p:nvCxnSpPr>
        <p:spPr>
          <a:xfrm>
            <a:off x="0" y="4904314"/>
            <a:ext cx="612000" cy="0"/>
          </a:xfrm>
          <a:prstGeom prst="straightConnector1">
            <a:avLst/>
          </a:prstGeom>
          <a:noFill/>
          <a:ln cap="flat" cmpd="sng" w="19050">
            <a:solidFill>
              <a:srgbClr val="A5A5A5"/>
            </a:solidFill>
            <a:prstDash val="solid"/>
            <a:miter lim="800000"/>
            <a:headEnd len="sm" w="sm" type="none"/>
            <a:tailEnd len="sm" w="sm" type="none"/>
          </a:ln>
        </p:spPr>
      </p:cxnSp>
      <p:pic>
        <p:nvPicPr>
          <p:cNvPr descr="A close up of a sign&#10;&#10;Description automatically generated" id="53" name="Google Shape;53;p12"/>
          <p:cNvPicPr preferRelativeResize="0"/>
          <p:nvPr/>
        </p:nvPicPr>
        <p:blipFill rotWithShape="1">
          <a:blip r:embed="rId2">
            <a:alphaModFix amt="50000"/>
          </a:blip>
          <a:srcRect b="0" l="0" r="0" t="0"/>
          <a:stretch/>
        </p:blipFill>
        <p:spPr>
          <a:xfrm>
            <a:off x="628650" y="4718510"/>
            <a:ext cx="2483259" cy="382040"/>
          </a:xfrm>
          <a:prstGeom prst="rect">
            <a:avLst/>
          </a:prstGeom>
          <a:noFill/>
          <a:ln>
            <a:noFill/>
          </a:ln>
        </p:spPr>
      </p:pic>
      <p:cxnSp>
        <p:nvCxnSpPr>
          <p:cNvPr id="54" name="Google Shape;54;p12"/>
          <p:cNvCxnSpPr/>
          <p:nvPr/>
        </p:nvCxnSpPr>
        <p:spPr>
          <a:xfrm>
            <a:off x="3106546" y="4904314"/>
            <a:ext cx="5093400" cy="0"/>
          </a:xfrm>
          <a:prstGeom prst="straightConnector1">
            <a:avLst/>
          </a:prstGeom>
          <a:noFill/>
          <a:ln cap="flat" cmpd="sng" w="19050">
            <a:solidFill>
              <a:srgbClr val="A5A5A5"/>
            </a:solidFill>
            <a:prstDash val="solid"/>
            <a:miter lim="800000"/>
            <a:headEnd len="sm" w="sm" type="none"/>
            <a:tailEnd len="sm" w="sm" type="none"/>
          </a:ln>
        </p:spPr>
      </p:cxnSp>
      <p:cxnSp>
        <p:nvCxnSpPr>
          <p:cNvPr id="55" name="Google Shape;55;p12"/>
          <p:cNvCxnSpPr/>
          <p:nvPr/>
        </p:nvCxnSpPr>
        <p:spPr>
          <a:xfrm>
            <a:off x="8515350" y="4904314"/>
            <a:ext cx="628500" cy="0"/>
          </a:xfrm>
          <a:prstGeom prst="straightConnector1">
            <a:avLst/>
          </a:prstGeom>
          <a:noFill/>
          <a:ln cap="flat" cmpd="sng" w="19050">
            <a:solidFill>
              <a:srgbClr val="A5A5A5"/>
            </a:solidFill>
            <a:prstDash val="solid"/>
            <a:miter lim="800000"/>
            <a:headEnd len="sm" w="sm" type="none"/>
            <a:tailEnd len="sm" w="sm" type="none"/>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1" name="Shape 41"/>
        <p:cNvGrpSpPr/>
        <p:nvPr/>
      </p:nvGrpSpPr>
      <p:grpSpPr>
        <a:xfrm>
          <a:off x="0" y="0"/>
          <a:ext cx="0" cy="0"/>
          <a:chOff x="0" y="0"/>
          <a:chExt cx="0" cy="0"/>
        </a:xfrm>
      </p:grpSpPr>
      <p:sp>
        <p:nvSpPr>
          <p:cNvPr id="42" name="Google Shape;42;p10"/>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3" name="Google Shape;43;p10"/>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4" name="Google Shape;44;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4.png"/><Relationship Id="rId4" Type="http://schemas.openxmlformats.org/officeDocument/2006/relationships/image" Target="../media/image9.png"/><Relationship Id="rId5" Type="http://schemas.openxmlformats.org/officeDocument/2006/relationships/image" Target="../media/image1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xml"/><Relationship Id="rId3" Type="http://schemas.openxmlformats.org/officeDocument/2006/relationships/image" Target="../media/image39.png"/><Relationship Id="rId4" Type="http://schemas.openxmlformats.org/officeDocument/2006/relationships/image" Target="../media/image52.gi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 Id="rId3" Type="http://schemas.openxmlformats.org/officeDocument/2006/relationships/image" Target="../media/image45.png"/><Relationship Id="rId4" Type="http://schemas.openxmlformats.org/officeDocument/2006/relationships/image" Target="../media/image4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xml"/><Relationship Id="rId3" Type="http://schemas.openxmlformats.org/officeDocument/2006/relationships/image" Target="../media/image48.png"/><Relationship Id="rId4" Type="http://schemas.openxmlformats.org/officeDocument/2006/relationships/image" Target="../media/image4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3.xml"/><Relationship Id="rId3" Type="http://schemas.openxmlformats.org/officeDocument/2006/relationships/image" Target="../media/image4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4.xml"/><Relationship Id="rId3" Type="http://schemas.openxmlformats.org/officeDocument/2006/relationships/image" Target="../media/image47.png"/><Relationship Id="rId4" Type="http://schemas.openxmlformats.org/officeDocument/2006/relationships/image" Target="../media/image43.png"/><Relationship Id="rId9" Type="http://schemas.openxmlformats.org/officeDocument/2006/relationships/image" Target="../media/image54.png"/><Relationship Id="rId5" Type="http://schemas.openxmlformats.org/officeDocument/2006/relationships/image" Target="../media/image46.png"/><Relationship Id="rId6" Type="http://schemas.openxmlformats.org/officeDocument/2006/relationships/image" Target="../media/image51.png"/><Relationship Id="rId7" Type="http://schemas.openxmlformats.org/officeDocument/2006/relationships/image" Target="../media/image53.png"/><Relationship Id="rId8" Type="http://schemas.openxmlformats.org/officeDocument/2006/relationships/image" Target="../media/image5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5.xml"/><Relationship Id="rId3" Type="http://schemas.openxmlformats.org/officeDocument/2006/relationships/image" Target="../media/image5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6.xml"/><Relationship Id="rId3" Type="http://schemas.openxmlformats.org/officeDocument/2006/relationships/hyperlink" Target="http://drive.google.com/file/d/1rXde4w6FWY8W6R__vsOqvcL-6XvehOOz/view" TargetMode="External"/><Relationship Id="rId4" Type="http://schemas.openxmlformats.org/officeDocument/2006/relationships/image" Target="../media/image3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7.xml"/><Relationship Id="rId3" Type="http://schemas.openxmlformats.org/officeDocument/2006/relationships/image" Target="../media/image59.png"/><Relationship Id="rId4" Type="http://schemas.openxmlformats.org/officeDocument/2006/relationships/image" Target="../media/image6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8.xml"/><Relationship Id="rId3" Type="http://schemas.openxmlformats.org/officeDocument/2006/relationships/image" Target="../media/image65.gif"/><Relationship Id="rId4" Type="http://schemas.openxmlformats.org/officeDocument/2006/relationships/image" Target="../media/image75.gi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9.xml"/><Relationship Id="rId3" Type="http://schemas.openxmlformats.org/officeDocument/2006/relationships/image" Target="../media/image55.jpg"/><Relationship Id="rId4" Type="http://schemas.openxmlformats.org/officeDocument/2006/relationships/image" Target="../media/image69.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2.xml"/><Relationship Id="rId3" Type="http://schemas.openxmlformats.org/officeDocument/2006/relationships/image" Target="../media/image58.png"/><Relationship Id="rId4" Type="http://schemas.openxmlformats.org/officeDocument/2006/relationships/image" Target="../media/image62.png"/><Relationship Id="rId5" Type="http://schemas.openxmlformats.org/officeDocument/2006/relationships/image" Target="../media/image60.png"/><Relationship Id="rId6" Type="http://schemas.openxmlformats.org/officeDocument/2006/relationships/image" Target="../media/image61.png"/><Relationship Id="rId7" Type="http://schemas.openxmlformats.org/officeDocument/2006/relationships/image" Target="../media/image5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4.xml"/><Relationship Id="rId3" Type="http://schemas.openxmlformats.org/officeDocument/2006/relationships/image" Target="../media/image6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5.xml"/><Relationship Id="rId3" Type="http://schemas.openxmlformats.org/officeDocument/2006/relationships/image" Target="../media/image6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6.xml"/><Relationship Id="rId3" Type="http://schemas.openxmlformats.org/officeDocument/2006/relationships/image" Target="../media/image67.png"/><Relationship Id="rId4" Type="http://schemas.openxmlformats.org/officeDocument/2006/relationships/image" Target="../media/image74.png"/><Relationship Id="rId5" Type="http://schemas.openxmlformats.org/officeDocument/2006/relationships/image" Target="../media/image7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7.xml"/><Relationship Id="rId3" Type="http://schemas.openxmlformats.org/officeDocument/2006/relationships/image" Target="../media/image71.png"/><Relationship Id="rId4" Type="http://schemas.openxmlformats.org/officeDocument/2006/relationships/image" Target="../media/image66.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8.xml"/><Relationship Id="rId3" Type="http://schemas.openxmlformats.org/officeDocument/2006/relationships/image" Target="../media/image7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9.xml"/><Relationship Id="rId3" Type="http://schemas.openxmlformats.org/officeDocument/2006/relationships/image" Target="../media/image77.jpg"/><Relationship Id="rId4" Type="http://schemas.openxmlformats.org/officeDocument/2006/relationships/image" Target="../media/image78.jpg"/><Relationship Id="rId5" Type="http://schemas.openxmlformats.org/officeDocument/2006/relationships/image" Target="../media/image7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12.pn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0.xml"/><Relationship Id="rId3" Type="http://schemas.openxmlformats.org/officeDocument/2006/relationships/image" Target="../media/image72.jpg"/><Relationship Id="rId4" Type="http://schemas.openxmlformats.org/officeDocument/2006/relationships/hyperlink" Target="https://www.diva-portal.org/smash/record.jsf?pid=diva2:1503015"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6.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28.png"/><Relationship Id="rId4" Type="http://schemas.openxmlformats.org/officeDocument/2006/relationships/image" Target="../media/image4.png"/><Relationship Id="rId5" Type="http://schemas.openxmlformats.org/officeDocument/2006/relationships/image" Target="../media/image11.png"/><Relationship Id="rId6"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17.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13.png"/><Relationship Id="rId4" Type="http://schemas.openxmlformats.org/officeDocument/2006/relationships/image" Target="../media/image2.png"/><Relationship Id="rId11" Type="http://schemas.openxmlformats.org/officeDocument/2006/relationships/image" Target="../media/image40.gif"/><Relationship Id="rId10" Type="http://schemas.openxmlformats.org/officeDocument/2006/relationships/image" Target="../media/image30.png"/><Relationship Id="rId9" Type="http://schemas.openxmlformats.org/officeDocument/2006/relationships/image" Target="../media/image26.png"/><Relationship Id="rId5" Type="http://schemas.openxmlformats.org/officeDocument/2006/relationships/image" Target="../media/image5.png"/><Relationship Id="rId6" Type="http://schemas.openxmlformats.org/officeDocument/2006/relationships/image" Target="../media/image1.png"/><Relationship Id="rId7" Type="http://schemas.openxmlformats.org/officeDocument/2006/relationships/image" Target="../media/image7.png"/><Relationship Id="rId8" Type="http://schemas.openxmlformats.org/officeDocument/2006/relationships/image" Target="../media/image22.png"/></Relationships>
</file>

<file path=ppt/slides/_rels/slide8.xml.rels><?xml version="1.0" encoding="UTF-8" standalone="yes"?><Relationships xmlns="http://schemas.openxmlformats.org/package/2006/relationships"><Relationship Id="rId11" Type="http://schemas.openxmlformats.org/officeDocument/2006/relationships/image" Target="../media/image27.png"/><Relationship Id="rId10" Type="http://schemas.openxmlformats.org/officeDocument/2006/relationships/image" Target="../media/image25.png"/><Relationship Id="rId13" Type="http://schemas.openxmlformats.org/officeDocument/2006/relationships/image" Target="../media/image33.png"/><Relationship Id="rId12" Type="http://schemas.openxmlformats.org/officeDocument/2006/relationships/image" Target="../media/image32.png"/><Relationship Id="rId1" Type="http://schemas.openxmlformats.org/officeDocument/2006/relationships/slideLayout" Target="../slideLayouts/slideLayout11.xml"/><Relationship Id="rId2" Type="http://schemas.openxmlformats.org/officeDocument/2006/relationships/notesSlide" Target="../notesSlides/notesSlide8.xml"/><Relationship Id="rId3" Type="http://schemas.openxmlformats.org/officeDocument/2006/relationships/image" Target="../media/image31.png"/><Relationship Id="rId4" Type="http://schemas.openxmlformats.org/officeDocument/2006/relationships/image" Target="../media/image23.png"/><Relationship Id="rId9" Type="http://schemas.openxmlformats.org/officeDocument/2006/relationships/image" Target="../media/image24.png"/><Relationship Id="rId5" Type="http://schemas.openxmlformats.org/officeDocument/2006/relationships/image" Target="../media/image18.png"/><Relationship Id="rId6" Type="http://schemas.openxmlformats.org/officeDocument/2006/relationships/image" Target="../media/image19.png"/><Relationship Id="rId7" Type="http://schemas.openxmlformats.org/officeDocument/2006/relationships/image" Target="../media/image21.png"/><Relationship Id="rId8" Type="http://schemas.openxmlformats.org/officeDocument/2006/relationships/image" Target="../media/image2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 Id="rId3" Type="http://schemas.openxmlformats.org/officeDocument/2006/relationships/image" Target="../media/image38.png"/><Relationship Id="rId4" Type="http://schemas.openxmlformats.org/officeDocument/2006/relationships/image" Target="../media/image29.png"/><Relationship Id="rId5" Type="http://schemas.openxmlformats.org/officeDocument/2006/relationships/image" Target="../media/image34.png"/><Relationship Id="rId6" Type="http://schemas.openxmlformats.org/officeDocument/2006/relationships/image" Target="../media/image36.png"/><Relationship Id="rId7" Type="http://schemas.openxmlformats.org/officeDocument/2006/relationships/image" Target="../media/image35.png"/><Relationship Id="rId8" Type="http://schemas.openxmlformats.org/officeDocument/2006/relationships/image" Target="../media/image4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13"/>
          <p:cNvSpPr txBox="1"/>
          <p:nvPr>
            <p:ph type="ctrTitle"/>
          </p:nvPr>
        </p:nvSpPr>
        <p:spPr>
          <a:xfrm>
            <a:off x="311708" y="919325"/>
            <a:ext cx="8520600" cy="2052600"/>
          </a:xfrm>
          <a:prstGeom prst="rect">
            <a:avLst/>
          </a:prstGeom>
          <a:noFill/>
          <a:ln>
            <a:noFill/>
          </a:ln>
        </p:spPr>
        <p:txBody>
          <a:bodyPr anchorCtr="0" anchor="ctr" bIns="34275" lIns="68575" spcFirstLastPara="1" rIns="68575" wrap="square" tIns="34275">
            <a:normAutofit fontScale="90000"/>
          </a:bodyPr>
          <a:lstStyle/>
          <a:p>
            <a:pPr indent="0" lvl="0" marL="0" rtl="0" algn="ctr">
              <a:spcBef>
                <a:spcPts val="0"/>
              </a:spcBef>
              <a:spcAft>
                <a:spcPts val="0"/>
              </a:spcAft>
              <a:buClr>
                <a:schemeClr val="dk1"/>
              </a:buClr>
              <a:buSzPct val="100000"/>
              <a:buFont typeface="Calibri"/>
              <a:buNone/>
            </a:pPr>
            <a:r>
              <a:rPr lang="en" sz="3000">
                <a:solidFill>
                  <a:srgbClr val="004B96"/>
                </a:solidFill>
              </a:rPr>
              <a:t> Astrobee Working Group Meeting</a:t>
            </a:r>
            <a:br>
              <a:rPr lang="en" sz="3000">
                <a:solidFill>
                  <a:srgbClr val="004B96"/>
                </a:solidFill>
              </a:rPr>
            </a:br>
            <a:endParaRPr sz="3000">
              <a:solidFill>
                <a:srgbClr val="004B96"/>
              </a:solidFill>
            </a:endParaRPr>
          </a:p>
          <a:p>
            <a:pPr indent="0" lvl="0" marL="0" rtl="0" algn="ctr">
              <a:lnSpc>
                <a:spcPct val="90000"/>
              </a:lnSpc>
              <a:spcBef>
                <a:spcPts val="0"/>
              </a:spcBef>
              <a:spcAft>
                <a:spcPts val="0"/>
              </a:spcAft>
              <a:buClr>
                <a:schemeClr val="dk1"/>
              </a:buClr>
              <a:buSzPct val="100000"/>
              <a:buFont typeface="Calibri"/>
              <a:buNone/>
            </a:pPr>
            <a:r>
              <a:rPr b="1" lang="en" sz="3000">
                <a:solidFill>
                  <a:srgbClr val="004B96"/>
                </a:solidFill>
              </a:rPr>
              <a:t>MIT-DLR ROAM/TumbleDock</a:t>
            </a:r>
            <a:br>
              <a:rPr b="1" lang="en" sz="3000">
                <a:solidFill>
                  <a:srgbClr val="004B96"/>
                </a:solidFill>
              </a:rPr>
            </a:br>
            <a:br>
              <a:rPr b="1" lang="en" sz="3000">
                <a:solidFill>
                  <a:srgbClr val="004B96"/>
                </a:solidFill>
              </a:rPr>
            </a:br>
            <a:br>
              <a:rPr lang="en" sz="1600"/>
            </a:br>
            <a:r>
              <a:rPr lang="en" sz="1600">
                <a:solidFill>
                  <a:srgbClr val="004B96"/>
                </a:solidFill>
              </a:rPr>
              <a:t> Keenan Albee</a:t>
            </a:r>
            <a:r>
              <a:rPr b="0" baseline="30000" i="0" lang="en" sz="1600" u="none" cap="none" strike="noStrike">
                <a:solidFill>
                  <a:srgbClr val="004B96"/>
                </a:solidFill>
                <a:latin typeface="Calibri"/>
                <a:ea typeface="Calibri"/>
                <a:cs typeface="Calibri"/>
                <a:sym typeface="Calibri"/>
              </a:rPr>
              <a:t> </a:t>
            </a:r>
            <a:r>
              <a:rPr baseline="30000" lang="en" sz="1600">
                <a:solidFill>
                  <a:srgbClr val="004B96"/>
                </a:solidFill>
                <a:latin typeface="Calibri"/>
                <a:ea typeface="Calibri"/>
                <a:cs typeface="Calibri"/>
                <a:sym typeface="Calibri"/>
              </a:rPr>
              <a:t>1</a:t>
            </a:r>
            <a:r>
              <a:rPr lang="en" sz="1600">
                <a:solidFill>
                  <a:srgbClr val="004B96"/>
                </a:solidFill>
              </a:rPr>
              <a:t>, Charles Oestreich</a:t>
            </a:r>
            <a:r>
              <a:rPr b="0" baseline="30000" i="0" lang="en" sz="1600" u="none" cap="none" strike="noStrike">
                <a:solidFill>
                  <a:srgbClr val="004B96"/>
                </a:solidFill>
                <a:latin typeface="Calibri"/>
                <a:ea typeface="Calibri"/>
                <a:cs typeface="Calibri"/>
                <a:sym typeface="Calibri"/>
              </a:rPr>
              <a:t> </a:t>
            </a:r>
            <a:r>
              <a:rPr baseline="30000" lang="en" sz="1600">
                <a:solidFill>
                  <a:srgbClr val="004B96"/>
                </a:solidFill>
                <a:latin typeface="Calibri"/>
                <a:ea typeface="Calibri"/>
                <a:cs typeface="Calibri"/>
                <a:sym typeface="Calibri"/>
              </a:rPr>
              <a:t>1</a:t>
            </a:r>
            <a:r>
              <a:rPr lang="en" sz="1600">
                <a:solidFill>
                  <a:srgbClr val="004B96"/>
                </a:solidFill>
              </a:rPr>
              <a:t>, </a:t>
            </a:r>
            <a:r>
              <a:rPr lang="en" sz="1600">
                <a:solidFill>
                  <a:srgbClr val="004B96"/>
                </a:solidFill>
              </a:rPr>
              <a:t>Caroline Specht</a:t>
            </a:r>
            <a:r>
              <a:rPr baseline="30000" lang="en" sz="1600">
                <a:solidFill>
                  <a:srgbClr val="004B96"/>
                </a:solidFill>
                <a:latin typeface="Calibri"/>
                <a:ea typeface="Calibri"/>
                <a:cs typeface="Calibri"/>
                <a:sym typeface="Calibri"/>
              </a:rPr>
              <a:t> 2</a:t>
            </a:r>
            <a:r>
              <a:rPr lang="en" sz="1600">
                <a:solidFill>
                  <a:srgbClr val="004B96"/>
                </a:solidFill>
              </a:rPr>
              <a:t>, Tonio Teran</a:t>
            </a:r>
            <a:r>
              <a:rPr b="0" baseline="30000" i="0" lang="en" sz="1600" u="none" cap="none" strike="noStrike">
                <a:solidFill>
                  <a:srgbClr val="004B96"/>
                </a:solidFill>
                <a:latin typeface="Calibri"/>
                <a:ea typeface="Calibri"/>
                <a:cs typeface="Calibri"/>
                <a:sym typeface="Calibri"/>
              </a:rPr>
              <a:t> </a:t>
            </a:r>
            <a:r>
              <a:rPr baseline="30000" lang="en" sz="1600">
                <a:solidFill>
                  <a:srgbClr val="004B96"/>
                </a:solidFill>
                <a:latin typeface="Calibri"/>
                <a:ea typeface="Calibri"/>
                <a:cs typeface="Calibri"/>
                <a:sym typeface="Calibri"/>
              </a:rPr>
              <a:t>1</a:t>
            </a:r>
            <a:r>
              <a:rPr lang="en" sz="1600">
                <a:solidFill>
                  <a:srgbClr val="004B96"/>
                </a:solidFill>
              </a:rPr>
              <a:t>, Ian Hokaj</a:t>
            </a:r>
            <a:r>
              <a:rPr b="0" baseline="30000" i="0" lang="en" sz="1600" u="none" cap="none" strike="noStrike">
                <a:solidFill>
                  <a:srgbClr val="004B96"/>
                </a:solidFill>
                <a:latin typeface="Calibri"/>
                <a:ea typeface="Calibri"/>
                <a:cs typeface="Calibri"/>
                <a:sym typeface="Calibri"/>
              </a:rPr>
              <a:t> </a:t>
            </a:r>
            <a:r>
              <a:rPr baseline="30000" lang="en" sz="1600">
                <a:solidFill>
                  <a:srgbClr val="004B96"/>
                </a:solidFill>
                <a:latin typeface="Calibri"/>
                <a:ea typeface="Calibri"/>
                <a:cs typeface="Calibri"/>
                <a:sym typeface="Calibri"/>
              </a:rPr>
              <a:t>1</a:t>
            </a:r>
            <a:r>
              <a:rPr lang="en" sz="1600">
                <a:solidFill>
                  <a:srgbClr val="004B96"/>
                </a:solidFill>
              </a:rPr>
              <a:t>, Jess Todd</a:t>
            </a:r>
            <a:r>
              <a:rPr baseline="30000" lang="en" sz="1600">
                <a:solidFill>
                  <a:srgbClr val="004B96"/>
                </a:solidFill>
                <a:latin typeface="Calibri"/>
                <a:ea typeface="Calibri"/>
                <a:cs typeface="Calibri"/>
                <a:sym typeface="Calibri"/>
              </a:rPr>
              <a:t> 1</a:t>
            </a:r>
            <a:r>
              <a:rPr lang="en" sz="1600">
                <a:solidFill>
                  <a:srgbClr val="004B96"/>
                </a:solidFill>
              </a:rPr>
              <a:t>, Phillip Johnson</a:t>
            </a:r>
            <a:r>
              <a:rPr baseline="30000" lang="en" sz="1600">
                <a:solidFill>
                  <a:srgbClr val="004B96"/>
                </a:solidFill>
                <a:latin typeface="Calibri"/>
                <a:ea typeface="Calibri"/>
                <a:cs typeface="Calibri"/>
                <a:sym typeface="Calibri"/>
              </a:rPr>
              <a:t> 1</a:t>
            </a:r>
            <a:r>
              <a:rPr lang="en" sz="1600">
                <a:solidFill>
                  <a:srgbClr val="004B96"/>
                </a:solidFill>
              </a:rPr>
              <a:t>, Frederic Rackwitz</a:t>
            </a:r>
            <a:r>
              <a:rPr baseline="30000" lang="en" sz="1600">
                <a:solidFill>
                  <a:srgbClr val="004B96"/>
                </a:solidFill>
                <a:latin typeface="Calibri"/>
                <a:ea typeface="Calibri"/>
                <a:cs typeface="Calibri"/>
                <a:sym typeface="Calibri"/>
              </a:rPr>
              <a:t> 2</a:t>
            </a:r>
            <a:r>
              <a:rPr lang="en" sz="1600">
                <a:solidFill>
                  <a:srgbClr val="004B96"/>
                </a:solidFill>
              </a:rPr>
              <a:t>, Abhiraj Bishnoi</a:t>
            </a:r>
            <a:r>
              <a:rPr baseline="30000" lang="en" sz="1600">
                <a:solidFill>
                  <a:srgbClr val="004B96"/>
                </a:solidFill>
                <a:latin typeface="Calibri"/>
                <a:ea typeface="Calibri"/>
                <a:cs typeface="Calibri"/>
                <a:sym typeface="Calibri"/>
              </a:rPr>
              <a:t> 2</a:t>
            </a:r>
            <a:r>
              <a:rPr lang="en" sz="1600">
                <a:solidFill>
                  <a:srgbClr val="004B96"/>
                </a:solidFill>
              </a:rPr>
              <a:t>, Roberto Lampariello</a:t>
            </a:r>
            <a:r>
              <a:rPr baseline="30000" lang="en" sz="1600">
                <a:solidFill>
                  <a:srgbClr val="004B96"/>
                </a:solidFill>
                <a:latin typeface="Calibri"/>
                <a:ea typeface="Calibri"/>
                <a:cs typeface="Calibri"/>
                <a:sym typeface="Calibri"/>
              </a:rPr>
              <a:t> 2</a:t>
            </a:r>
            <a:r>
              <a:rPr lang="en" sz="1600">
                <a:solidFill>
                  <a:srgbClr val="004B96"/>
                </a:solidFill>
              </a:rPr>
              <a:t>, R</a:t>
            </a:r>
            <a:r>
              <a:rPr lang="en" sz="1600">
                <a:solidFill>
                  <a:srgbClr val="004B96"/>
                </a:solidFill>
              </a:rPr>
              <a:t>ichard Linares</a:t>
            </a:r>
            <a:r>
              <a:rPr b="0" baseline="30000" i="0" lang="en" sz="1600" u="none" cap="none" strike="noStrike">
                <a:solidFill>
                  <a:srgbClr val="004B96"/>
                </a:solidFill>
                <a:latin typeface="Calibri"/>
                <a:ea typeface="Calibri"/>
                <a:cs typeface="Calibri"/>
                <a:sym typeface="Calibri"/>
              </a:rPr>
              <a:t> </a:t>
            </a:r>
            <a:r>
              <a:rPr baseline="30000" lang="en" sz="1600">
                <a:solidFill>
                  <a:srgbClr val="004B96"/>
                </a:solidFill>
                <a:latin typeface="Calibri"/>
                <a:ea typeface="Calibri"/>
                <a:cs typeface="Calibri"/>
                <a:sym typeface="Calibri"/>
              </a:rPr>
              <a:t>1</a:t>
            </a:r>
            <a:r>
              <a:rPr lang="en" sz="1600">
                <a:solidFill>
                  <a:srgbClr val="004B96"/>
                </a:solidFill>
              </a:rPr>
              <a:t>  </a:t>
            </a:r>
            <a:br>
              <a:rPr lang="en" sz="1600">
                <a:solidFill>
                  <a:srgbClr val="004B96"/>
                </a:solidFill>
              </a:rPr>
            </a:br>
            <a:br>
              <a:rPr lang="en" sz="1600">
                <a:solidFill>
                  <a:srgbClr val="004B96"/>
                </a:solidFill>
              </a:rPr>
            </a:br>
            <a:r>
              <a:rPr b="0" baseline="30000" i="0" lang="en" sz="1400" u="none" cap="none" strike="noStrike">
                <a:solidFill>
                  <a:srgbClr val="004B96"/>
                </a:solidFill>
                <a:latin typeface="Calibri"/>
                <a:ea typeface="Calibri"/>
                <a:cs typeface="Calibri"/>
                <a:sym typeface="Calibri"/>
              </a:rPr>
              <a:t>1</a:t>
            </a:r>
            <a:r>
              <a:rPr lang="en" sz="1400">
                <a:solidFill>
                  <a:srgbClr val="004B96"/>
                </a:solidFill>
                <a:latin typeface="Calibri"/>
                <a:ea typeface="Calibri"/>
                <a:cs typeface="Calibri"/>
                <a:sym typeface="Calibri"/>
              </a:rPr>
              <a:t>Space Systems Lab/ARC Lab, Department of Aeronautics and Astronautics, Massachusetts Institute of Technology</a:t>
            </a:r>
            <a:endParaRPr sz="1400">
              <a:solidFill>
                <a:srgbClr val="004B96"/>
              </a:solidFill>
              <a:latin typeface="Calibri"/>
              <a:ea typeface="Calibri"/>
              <a:cs typeface="Calibri"/>
              <a:sym typeface="Calibri"/>
            </a:endParaRPr>
          </a:p>
          <a:p>
            <a:pPr indent="0" lvl="0" marL="0" rtl="0" algn="ctr">
              <a:lnSpc>
                <a:spcPct val="90000"/>
              </a:lnSpc>
              <a:spcBef>
                <a:spcPts val="0"/>
              </a:spcBef>
              <a:spcAft>
                <a:spcPts val="0"/>
              </a:spcAft>
              <a:buClr>
                <a:schemeClr val="dk1"/>
              </a:buClr>
              <a:buSzPct val="214285"/>
              <a:buFont typeface="Calibri"/>
              <a:buNone/>
            </a:pPr>
            <a:r>
              <a:rPr lang="en" sz="1400">
                <a:solidFill>
                  <a:srgbClr val="004B96"/>
                </a:solidFill>
                <a:latin typeface="Calibri"/>
                <a:ea typeface="Calibri"/>
                <a:cs typeface="Calibri"/>
                <a:sym typeface="Calibri"/>
              </a:rPr>
              <a:t> </a:t>
            </a:r>
            <a:r>
              <a:rPr b="0" baseline="30000" i="0" lang="en" sz="2400" u="none" cap="none" strike="noStrike">
                <a:solidFill>
                  <a:srgbClr val="004B96"/>
                </a:solidFill>
                <a:latin typeface="Calibri"/>
                <a:ea typeface="Calibri"/>
                <a:cs typeface="Calibri"/>
                <a:sym typeface="Calibri"/>
              </a:rPr>
              <a:t> </a:t>
            </a:r>
            <a:r>
              <a:rPr b="0" baseline="30000" i="0" lang="en" sz="1400" u="none" cap="none" strike="noStrike">
                <a:solidFill>
                  <a:srgbClr val="004B96"/>
                </a:solidFill>
                <a:latin typeface="Calibri"/>
                <a:ea typeface="Calibri"/>
                <a:cs typeface="Calibri"/>
                <a:sym typeface="Calibri"/>
              </a:rPr>
              <a:t>2 </a:t>
            </a:r>
            <a:r>
              <a:rPr lang="en" sz="1400">
                <a:solidFill>
                  <a:srgbClr val="004B96"/>
                </a:solidFill>
                <a:latin typeface="Calibri"/>
                <a:ea typeface="Calibri"/>
                <a:cs typeface="Calibri"/>
                <a:sym typeface="Calibri"/>
              </a:rPr>
              <a:t>Institute of Robotics and Mechatronics, German Aerospace Center (DLR)</a:t>
            </a:r>
            <a:br>
              <a:rPr lang="en" sz="1600"/>
            </a:br>
            <a:br>
              <a:rPr lang="en" sz="1400"/>
            </a:br>
            <a:endParaRPr sz="1400"/>
          </a:p>
        </p:txBody>
      </p:sp>
      <p:pic>
        <p:nvPicPr>
          <p:cNvPr id="61" name="Google Shape;61;p13"/>
          <p:cNvPicPr preferRelativeResize="0"/>
          <p:nvPr/>
        </p:nvPicPr>
        <p:blipFill rotWithShape="1">
          <a:blip r:embed="rId3">
            <a:alphaModFix/>
          </a:blip>
          <a:srcRect b="0" l="0" r="0" t="0"/>
          <a:stretch/>
        </p:blipFill>
        <p:spPr>
          <a:xfrm>
            <a:off x="4157053" y="4011992"/>
            <a:ext cx="1287091" cy="666529"/>
          </a:xfrm>
          <a:prstGeom prst="rect">
            <a:avLst/>
          </a:prstGeom>
          <a:noFill/>
          <a:ln>
            <a:noFill/>
          </a:ln>
        </p:spPr>
      </p:pic>
      <p:pic>
        <p:nvPicPr>
          <p:cNvPr id="62" name="Google Shape;62;p13"/>
          <p:cNvPicPr preferRelativeResize="0"/>
          <p:nvPr/>
        </p:nvPicPr>
        <p:blipFill rotWithShape="1">
          <a:blip r:embed="rId4">
            <a:alphaModFix/>
          </a:blip>
          <a:srcRect b="0" l="0" r="0" t="0"/>
          <a:stretch/>
        </p:blipFill>
        <p:spPr>
          <a:xfrm>
            <a:off x="403742" y="3921886"/>
            <a:ext cx="2807529" cy="846742"/>
          </a:xfrm>
          <a:prstGeom prst="rect">
            <a:avLst/>
          </a:prstGeom>
          <a:noFill/>
          <a:ln>
            <a:noFill/>
          </a:ln>
        </p:spPr>
      </p:pic>
      <p:pic>
        <p:nvPicPr>
          <p:cNvPr id="63" name="Google Shape;63;p13"/>
          <p:cNvPicPr preferRelativeResize="0"/>
          <p:nvPr/>
        </p:nvPicPr>
        <p:blipFill rotWithShape="1">
          <a:blip r:embed="rId5">
            <a:alphaModFix/>
          </a:blip>
          <a:srcRect b="0" l="0" r="0" t="0"/>
          <a:stretch/>
        </p:blipFill>
        <p:spPr>
          <a:xfrm>
            <a:off x="7136998" y="3923638"/>
            <a:ext cx="1192980" cy="99166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4" name="Shape 334"/>
        <p:cNvGrpSpPr/>
        <p:nvPr/>
      </p:nvGrpSpPr>
      <p:grpSpPr>
        <a:xfrm>
          <a:off x="0" y="0"/>
          <a:ext cx="0" cy="0"/>
          <a:chOff x="0" y="0"/>
          <a:chExt cx="0" cy="0"/>
        </a:xfrm>
      </p:grpSpPr>
      <p:sp>
        <p:nvSpPr>
          <p:cNvPr id="335" name="Google Shape;335;p22"/>
          <p:cNvSpPr txBox="1"/>
          <p:nvPr>
            <p:ph idx="1" type="body"/>
          </p:nvPr>
        </p:nvSpPr>
        <p:spPr>
          <a:xfrm>
            <a:off x="628650" y="1055669"/>
            <a:ext cx="7886700" cy="3577200"/>
          </a:xfrm>
          <a:prstGeom prst="rect">
            <a:avLst/>
          </a:prstGeom>
        </p:spPr>
        <p:txBody>
          <a:bodyPr anchorCtr="0" anchor="t" bIns="34275" lIns="68575" spcFirstLastPara="1" rIns="68575" wrap="square" tIns="34275">
            <a:normAutofit/>
          </a:bodyPr>
          <a:lstStyle/>
          <a:p>
            <a:pPr indent="-234950" lvl="0" marL="342900" rtl="0" algn="l">
              <a:spcBef>
                <a:spcPts val="800"/>
              </a:spcBef>
              <a:spcAft>
                <a:spcPts val="0"/>
              </a:spcAft>
              <a:buClr>
                <a:srgbClr val="004B96"/>
              </a:buClr>
              <a:buSzPts val="1100"/>
              <a:buChar char="•"/>
            </a:pPr>
            <a:r>
              <a:rPr b="1" lang="en" sz="1800">
                <a:solidFill>
                  <a:srgbClr val="004B96"/>
                </a:solidFill>
              </a:rPr>
              <a:t>S</a:t>
            </a:r>
            <a:r>
              <a:rPr b="1" lang="en" sz="1800">
                <a:solidFill>
                  <a:srgbClr val="004B96"/>
                </a:solidFill>
              </a:rPr>
              <a:t>cope</a:t>
            </a:r>
            <a:r>
              <a:rPr lang="en" sz="1800">
                <a:solidFill>
                  <a:srgbClr val="004B96"/>
                </a:solidFill>
              </a:rPr>
              <a:t>: online computation of a feasible reference trajectory for the Chaser to approach a predefined Mating Point in the body frame of the tumbling Target</a:t>
            </a:r>
            <a:endParaRPr b="1" sz="1800">
              <a:solidFill>
                <a:srgbClr val="004B96"/>
              </a:solidFill>
            </a:endParaRPr>
          </a:p>
          <a:p>
            <a:pPr indent="-234950" lvl="0" marL="342900" rtl="0" algn="l">
              <a:spcBef>
                <a:spcPts val="0"/>
              </a:spcBef>
              <a:spcAft>
                <a:spcPts val="0"/>
              </a:spcAft>
              <a:buClr>
                <a:srgbClr val="004B96"/>
              </a:buClr>
              <a:buSzPts val="1100"/>
              <a:buChar char="•"/>
            </a:pPr>
            <a:r>
              <a:rPr b="1" lang="en" sz="1800">
                <a:solidFill>
                  <a:srgbClr val="004B96"/>
                </a:solidFill>
              </a:rPr>
              <a:t>Feasibility</a:t>
            </a:r>
            <a:r>
              <a:rPr lang="en" sz="1800">
                <a:solidFill>
                  <a:srgbClr val="004B96"/>
                </a:solidFill>
              </a:rPr>
              <a:t>: reference trajectory accounts for specified position, velocity and 6D-actuation constraints, as well as collision avoidance and plume impingement</a:t>
            </a:r>
            <a:endParaRPr b="1" sz="1800">
              <a:solidFill>
                <a:srgbClr val="004B96"/>
              </a:solidFill>
            </a:endParaRPr>
          </a:p>
          <a:p>
            <a:pPr indent="-234950" lvl="0" marL="342900" rtl="0" algn="l">
              <a:spcBef>
                <a:spcPts val="0"/>
              </a:spcBef>
              <a:spcAft>
                <a:spcPts val="0"/>
              </a:spcAft>
              <a:buSzPts val="1100"/>
              <a:buChar char="•"/>
            </a:pPr>
            <a:r>
              <a:rPr b="1" lang="en" sz="1800">
                <a:solidFill>
                  <a:srgbClr val="004B96"/>
                </a:solidFill>
              </a:rPr>
              <a:t>Scenario</a:t>
            </a:r>
            <a:r>
              <a:rPr lang="en" sz="1800">
                <a:solidFill>
                  <a:srgbClr val="004B96"/>
                </a:solidFill>
              </a:rPr>
              <a:t>: Target assumed to have (virtual) appendages</a:t>
            </a:r>
            <a:r>
              <a:rPr lang="en" sz="1800"/>
              <a:t> </a:t>
            </a:r>
            <a:endParaRPr sz="1800"/>
          </a:p>
          <a:p>
            <a:pPr indent="0" lvl="0" marL="342900" rtl="0" algn="l">
              <a:spcBef>
                <a:spcPts val="1200"/>
              </a:spcBef>
              <a:spcAft>
                <a:spcPts val="0"/>
              </a:spcAft>
              <a:buNone/>
            </a:pPr>
            <a:r>
              <a:t/>
            </a:r>
            <a:endParaRPr b="1" sz="1800"/>
          </a:p>
          <a:p>
            <a:pPr indent="0" lvl="0" marL="0" rtl="0" algn="l">
              <a:spcBef>
                <a:spcPts val="1200"/>
              </a:spcBef>
              <a:spcAft>
                <a:spcPts val="0"/>
              </a:spcAft>
              <a:buNone/>
            </a:pPr>
            <a:r>
              <a:t/>
            </a:r>
            <a:endParaRPr sz="1800"/>
          </a:p>
          <a:p>
            <a:pPr indent="0" lvl="0" marL="0" rtl="0" algn="l">
              <a:spcBef>
                <a:spcPts val="1200"/>
              </a:spcBef>
              <a:spcAft>
                <a:spcPts val="1200"/>
              </a:spcAft>
              <a:buNone/>
            </a:pPr>
            <a:r>
              <a:t/>
            </a:r>
            <a:endParaRPr sz="1800"/>
          </a:p>
        </p:txBody>
      </p:sp>
      <p:pic>
        <p:nvPicPr>
          <p:cNvPr id="336" name="Google Shape;336;p22"/>
          <p:cNvPicPr preferRelativeResize="0"/>
          <p:nvPr/>
        </p:nvPicPr>
        <p:blipFill rotWithShape="1">
          <a:blip r:embed="rId3">
            <a:alphaModFix/>
          </a:blip>
          <a:srcRect b="7520" l="27033" r="2365" t="3161"/>
          <a:stretch/>
        </p:blipFill>
        <p:spPr>
          <a:xfrm>
            <a:off x="2927529" y="2868483"/>
            <a:ext cx="2571452" cy="1844933"/>
          </a:xfrm>
          <a:prstGeom prst="rect">
            <a:avLst/>
          </a:prstGeom>
          <a:noFill/>
          <a:ln>
            <a:noFill/>
          </a:ln>
        </p:spPr>
      </p:pic>
      <p:sp>
        <p:nvSpPr>
          <p:cNvPr id="337" name="Google Shape;337;p22"/>
          <p:cNvSpPr txBox="1"/>
          <p:nvPr/>
        </p:nvSpPr>
        <p:spPr>
          <a:xfrm>
            <a:off x="760875" y="3214500"/>
            <a:ext cx="2021700" cy="1000500"/>
          </a:xfrm>
          <a:prstGeom prst="rect">
            <a:avLst/>
          </a:prstGeom>
          <a:noFill/>
          <a:ln>
            <a:noFill/>
          </a:ln>
        </p:spPr>
        <p:txBody>
          <a:bodyPr anchorCtr="0" anchor="t" bIns="68575" lIns="68575" spcFirstLastPara="1" rIns="68575" wrap="square" tIns="68575">
            <a:spAutoFit/>
          </a:bodyPr>
          <a:lstStyle/>
          <a:p>
            <a:pPr indent="0" lvl="0" marL="0" rtl="0" algn="ctr">
              <a:spcBef>
                <a:spcPts val="0"/>
              </a:spcBef>
              <a:spcAft>
                <a:spcPts val="0"/>
              </a:spcAft>
              <a:buNone/>
            </a:pPr>
            <a:r>
              <a:rPr b="1" lang="en">
                <a:solidFill>
                  <a:srgbClr val="00478E"/>
                </a:solidFill>
              </a:rPr>
              <a:t>S</a:t>
            </a:r>
            <a:r>
              <a:rPr b="1" lang="en">
                <a:solidFill>
                  <a:srgbClr val="00478E"/>
                </a:solidFill>
              </a:rPr>
              <a:t>ample</a:t>
            </a:r>
            <a:r>
              <a:rPr b="1" lang="en" sz="1400">
                <a:solidFill>
                  <a:srgbClr val="00478E"/>
                </a:solidFill>
              </a:rPr>
              <a:t> Target with virtual appendages (</a:t>
            </a:r>
            <a:r>
              <a:rPr b="1" lang="en">
                <a:solidFill>
                  <a:srgbClr val="00478E"/>
                </a:solidFill>
              </a:rPr>
              <a:t>left); an example motion plan (right)</a:t>
            </a:r>
            <a:endParaRPr b="1">
              <a:solidFill>
                <a:srgbClr val="00478E"/>
              </a:solidFill>
            </a:endParaRPr>
          </a:p>
        </p:txBody>
      </p:sp>
      <p:pic>
        <p:nvPicPr>
          <p:cNvPr id="338" name="Google Shape;338;p22"/>
          <p:cNvPicPr preferRelativeResize="0"/>
          <p:nvPr/>
        </p:nvPicPr>
        <p:blipFill rotWithShape="1">
          <a:blip r:embed="rId4">
            <a:alphaModFix/>
          </a:blip>
          <a:srcRect b="2372" l="0" r="0" t="0"/>
          <a:stretch/>
        </p:blipFill>
        <p:spPr>
          <a:xfrm>
            <a:off x="5643925" y="2868475"/>
            <a:ext cx="3328630" cy="1844950"/>
          </a:xfrm>
          <a:prstGeom prst="rect">
            <a:avLst/>
          </a:prstGeom>
          <a:noFill/>
          <a:ln>
            <a:noFill/>
          </a:ln>
        </p:spPr>
      </p:pic>
      <p:sp>
        <p:nvSpPr>
          <p:cNvPr id="339" name="Google Shape;339;p22"/>
          <p:cNvSpPr txBox="1"/>
          <p:nvPr/>
        </p:nvSpPr>
        <p:spPr>
          <a:xfrm>
            <a:off x="1699725" y="111400"/>
            <a:ext cx="6759900" cy="2347200"/>
          </a:xfrm>
          <a:prstGeom prst="rect">
            <a:avLst/>
          </a:prstGeom>
          <a:noFill/>
          <a:ln>
            <a:noFill/>
          </a:ln>
        </p:spPr>
        <p:txBody>
          <a:bodyPr anchorCtr="0" anchor="t" bIns="91425" lIns="91425" spcFirstLastPara="1" rIns="91425" wrap="square" tIns="91425">
            <a:spAutoFit/>
          </a:bodyPr>
          <a:lstStyle/>
          <a:p>
            <a:pPr indent="0" lvl="0" marL="0" rtl="0" algn="r">
              <a:lnSpc>
                <a:spcPct val="90000"/>
              </a:lnSpc>
              <a:spcBef>
                <a:spcPts val="0"/>
              </a:spcBef>
              <a:spcAft>
                <a:spcPts val="0"/>
              </a:spcAft>
              <a:buNone/>
            </a:pPr>
            <a:r>
              <a:rPr lang="en" sz="2230">
                <a:solidFill>
                  <a:schemeClr val="accent5"/>
                </a:solidFill>
              </a:rPr>
              <a:t>Trajectory planning</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p:txBody>
      </p:sp>
      <p:sp>
        <p:nvSpPr>
          <p:cNvPr id="340" name="Google Shape;340;p22"/>
          <p:cNvSpPr txBox="1"/>
          <p:nvPr>
            <p:ph type="title"/>
          </p:nvPr>
        </p:nvSpPr>
        <p:spPr>
          <a:xfrm>
            <a:off x="480943" y="116200"/>
            <a:ext cx="2462100" cy="483900"/>
          </a:xfrm>
          <a:prstGeom prst="rect">
            <a:avLst/>
          </a:prstGeom>
        </p:spPr>
        <p:txBody>
          <a:bodyPr anchorCtr="0" anchor="ctr" bIns="34275" lIns="68575" spcFirstLastPara="1" rIns="68575" wrap="square" tIns="34275">
            <a:noAutofit/>
          </a:bodyPr>
          <a:lstStyle/>
          <a:p>
            <a:pPr indent="0" lvl="0" marL="0" rtl="0" algn="l">
              <a:spcBef>
                <a:spcPts val="0"/>
              </a:spcBef>
              <a:spcAft>
                <a:spcPts val="0"/>
              </a:spcAft>
              <a:buClr>
                <a:schemeClr val="dk1"/>
              </a:buClr>
              <a:buSzPts val="720"/>
              <a:buFont typeface="Arial"/>
              <a:buNone/>
            </a:pPr>
            <a:r>
              <a:rPr b="1" lang="en" sz="2500">
                <a:solidFill>
                  <a:srgbClr val="00478E"/>
                </a:solidFill>
              </a:rPr>
              <a:t>ROAM</a:t>
            </a:r>
            <a:endParaRPr sz="2500">
              <a:solidFill>
                <a:schemeClr val="accent5"/>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4" name="Shape 344"/>
        <p:cNvGrpSpPr/>
        <p:nvPr/>
      </p:nvGrpSpPr>
      <p:grpSpPr>
        <a:xfrm>
          <a:off x="0" y="0"/>
          <a:ext cx="0" cy="0"/>
          <a:chOff x="0" y="0"/>
          <a:chExt cx="0" cy="0"/>
        </a:xfrm>
      </p:grpSpPr>
      <p:sp>
        <p:nvSpPr>
          <p:cNvPr id="345" name="Google Shape;345;p23"/>
          <p:cNvSpPr txBox="1"/>
          <p:nvPr/>
        </p:nvSpPr>
        <p:spPr>
          <a:xfrm>
            <a:off x="628560" y="79560"/>
            <a:ext cx="7886400" cy="644700"/>
          </a:xfrm>
          <a:prstGeom prst="rect">
            <a:avLst/>
          </a:prstGeom>
          <a:noFill/>
          <a:ln>
            <a:noFill/>
          </a:ln>
        </p:spPr>
        <p:txBody>
          <a:bodyPr anchorCtr="0" anchor="ctr" bIns="34200" lIns="68400" spcFirstLastPara="1" rIns="68400" wrap="square" tIns="34200">
            <a:normAutofit/>
          </a:bodyPr>
          <a:lstStyle/>
          <a:p>
            <a:pPr indent="0" lvl="0" marL="0" marR="0" rtl="0" algn="l">
              <a:lnSpc>
                <a:spcPct val="90000"/>
              </a:lnSpc>
              <a:spcBef>
                <a:spcPts val="0"/>
              </a:spcBef>
              <a:spcAft>
                <a:spcPts val="0"/>
              </a:spcAft>
              <a:buNone/>
            </a:pPr>
            <a:r>
              <a:t/>
            </a:r>
            <a:endParaRPr b="1" i="0" sz="3000" u="none" cap="none" strike="noStrike">
              <a:solidFill>
                <a:srgbClr val="004B96"/>
              </a:solidFill>
            </a:endParaRPr>
          </a:p>
        </p:txBody>
      </p:sp>
      <p:sp>
        <p:nvSpPr>
          <p:cNvPr id="346" name="Google Shape;346;p23"/>
          <p:cNvSpPr txBox="1"/>
          <p:nvPr/>
        </p:nvSpPr>
        <p:spPr>
          <a:xfrm>
            <a:off x="4700160" y="3175930"/>
            <a:ext cx="4114800" cy="3576900"/>
          </a:xfrm>
          <a:prstGeom prst="rect">
            <a:avLst/>
          </a:prstGeom>
          <a:noFill/>
          <a:ln>
            <a:noFill/>
          </a:ln>
        </p:spPr>
        <p:txBody>
          <a:bodyPr anchorCtr="0" anchor="t" bIns="34200" lIns="68400" spcFirstLastPara="1" rIns="68400" wrap="square" tIns="34200">
            <a:normAutofit/>
          </a:bodyPr>
          <a:lstStyle/>
          <a:p>
            <a:pPr indent="0" lvl="0" marL="457200" rtl="0" algn="ctr">
              <a:spcBef>
                <a:spcPts val="0"/>
              </a:spcBef>
              <a:spcAft>
                <a:spcPts val="0"/>
              </a:spcAft>
              <a:buNone/>
            </a:pPr>
            <a:r>
              <a:rPr b="1" lang="en">
                <a:solidFill>
                  <a:srgbClr val="004B96"/>
                </a:solidFill>
              </a:rPr>
              <a:t>Success and computational time statistics for Target in a tri-axial tumble with Chaser aligned along the JEM y-axis</a:t>
            </a:r>
            <a:endParaRPr b="1">
              <a:solidFill>
                <a:srgbClr val="004B96"/>
              </a:solidFill>
            </a:endParaRPr>
          </a:p>
        </p:txBody>
      </p:sp>
      <p:pic>
        <p:nvPicPr>
          <p:cNvPr id="347" name="Google Shape;347;p23"/>
          <p:cNvPicPr preferRelativeResize="0"/>
          <p:nvPr/>
        </p:nvPicPr>
        <p:blipFill rotWithShape="1">
          <a:blip r:embed="rId3">
            <a:alphaModFix/>
          </a:blip>
          <a:srcRect b="0" l="0" r="0" t="0"/>
          <a:stretch/>
        </p:blipFill>
        <p:spPr>
          <a:xfrm>
            <a:off x="4789185" y="2460265"/>
            <a:ext cx="4260960" cy="552240"/>
          </a:xfrm>
          <a:prstGeom prst="rect">
            <a:avLst/>
          </a:prstGeom>
          <a:noFill/>
          <a:ln>
            <a:noFill/>
          </a:ln>
        </p:spPr>
      </p:pic>
      <p:pic>
        <p:nvPicPr>
          <p:cNvPr id="348" name="Google Shape;348;p23"/>
          <p:cNvPicPr preferRelativeResize="0"/>
          <p:nvPr/>
        </p:nvPicPr>
        <p:blipFill rotWithShape="1">
          <a:blip r:embed="rId4">
            <a:alphaModFix/>
          </a:blip>
          <a:srcRect b="0" l="0" r="0" t="0"/>
          <a:stretch/>
        </p:blipFill>
        <p:spPr>
          <a:xfrm>
            <a:off x="727226" y="1715699"/>
            <a:ext cx="3333700" cy="2378525"/>
          </a:xfrm>
          <a:prstGeom prst="rect">
            <a:avLst/>
          </a:prstGeom>
          <a:noFill/>
          <a:ln>
            <a:noFill/>
          </a:ln>
        </p:spPr>
      </p:pic>
      <p:sp>
        <p:nvSpPr>
          <p:cNvPr id="349" name="Google Shape;349;p23"/>
          <p:cNvSpPr txBox="1"/>
          <p:nvPr>
            <p:ph idx="1" type="body"/>
          </p:nvPr>
        </p:nvSpPr>
        <p:spPr>
          <a:xfrm>
            <a:off x="628650" y="827072"/>
            <a:ext cx="7886700" cy="1586100"/>
          </a:xfrm>
          <a:prstGeom prst="rect">
            <a:avLst/>
          </a:prstGeom>
        </p:spPr>
        <p:txBody>
          <a:bodyPr anchorCtr="0" anchor="t" bIns="34275" lIns="68575" spcFirstLastPara="1" rIns="68575" wrap="square" tIns="34275">
            <a:normAutofit/>
          </a:bodyPr>
          <a:lstStyle/>
          <a:p>
            <a:pPr indent="-336550" lvl="0" marL="457200" rtl="0" algn="l">
              <a:spcBef>
                <a:spcPts val="800"/>
              </a:spcBef>
              <a:spcAft>
                <a:spcPts val="0"/>
              </a:spcAft>
              <a:buClr>
                <a:srgbClr val="004B96"/>
              </a:buClr>
              <a:buSzPts val="1700"/>
              <a:buChar char="•"/>
            </a:pPr>
            <a:r>
              <a:rPr lang="en" sz="1900">
                <a:solidFill>
                  <a:srgbClr val="004B96"/>
                </a:solidFill>
              </a:rPr>
              <a:t>High motion planning success rate in simulation results</a:t>
            </a:r>
            <a:endParaRPr sz="1900">
              <a:solidFill>
                <a:srgbClr val="004B96"/>
              </a:solidFill>
            </a:endParaRPr>
          </a:p>
          <a:p>
            <a:pPr indent="-336550" lvl="0" marL="457200" rtl="0" algn="l">
              <a:spcBef>
                <a:spcPts val="1200"/>
              </a:spcBef>
              <a:spcAft>
                <a:spcPts val="1200"/>
              </a:spcAft>
              <a:buClr>
                <a:srgbClr val="004B96"/>
              </a:buClr>
              <a:buSzPts val="1700"/>
              <a:buChar char="•"/>
            </a:pPr>
            <a:r>
              <a:rPr lang="en" sz="1900">
                <a:solidFill>
                  <a:srgbClr val="004B96"/>
                </a:solidFill>
              </a:rPr>
              <a:t>Motion plans can be computed online, even on Astrobee hardware</a:t>
            </a:r>
            <a:endParaRPr sz="1900">
              <a:solidFill>
                <a:srgbClr val="004B96"/>
              </a:solidFill>
            </a:endParaRPr>
          </a:p>
        </p:txBody>
      </p:sp>
      <p:sp>
        <p:nvSpPr>
          <p:cNvPr id="350" name="Google Shape;350;p23"/>
          <p:cNvSpPr txBox="1"/>
          <p:nvPr/>
        </p:nvSpPr>
        <p:spPr>
          <a:xfrm>
            <a:off x="171460" y="4115605"/>
            <a:ext cx="4114800" cy="3576900"/>
          </a:xfrm>
          <a:prstGeom prst="rect">
            <a:avLst/>
          </a:prstGeom>
          <a:noFill/>
          <a:ln>
            <a:noFill/>
          </a:ln>
        </p:spPr>
        <p:txBody>
          <a:bodyPr anchorCtr="0" anchor="t" bIns="34200" lIns="68400" spcFirstLastPara="1" rIns="68400" wrap="square" tIns="34200">
            <a:normAutofit/>
          </a:bodyPr>
          <a:lstStyle/>
          <a:p>
            <a:pPr indent="0" lvl="0" marL="457200" rtl="0" algn="ctr">
              <a:spcBef>
                <a:spcPts val="0"/>
              </a:spcBef>
              <a:spcAft>
                <a:spcPts val="0"/>
              </a:spcAft>
              <a:buNone/>
            </a:pPr>
            <a:r>
              <a:rPr b="1" lang="en">
                <a:solidFill>
                  <a:srgbClr val="004B96"/>
                </a:solidFill>
              </a:rPr>
              <a:t>A sample position plot of a JEM y-axis motion plan</a:t>
            </a:r>
            <a:endParaRPr b="1">
              <a:solidFill>
                <a:srgbClr val="004B96"/>
              </a:solidFill>
            </a:endParaRPr>
          </a:p>
        </p:txBody>
      </p:sp>
      <p:sp>
        <p:nvSpPr>
          <p:cNvPr id="351" name="Google Shape;351;p23"/>
          <p:cNvSpPr txBox="1"/>
          <p:nvPr/>
        </p:nvSpPr>
        <p:spPr>
          <a:xfrm>
            <a:off x="1699725" y="111400"/>
            <a:ext cx="6759900" cy="2656200"/>
          </a:xfrm>
          <a:prstGeom prst="rect">
            <a:avLst/>
          </a:prstGeom>
          <a:noFill/>
          <a:ln>
            <a:noFill/>
          </a:ln>
        </p:spPr>
        <p:txBody>
          <a:bodyPr anchorCtr="0" anchor="t" bIns="91425" lIns="91425" spcFirstLastPara="1" rIns="91425" wrap="square" tIns="91425">
            <a:spAutoFit/>
          </a:bodyPr>
          <a:lstStyle/>
          <a:p>
            <a:pPr indent="0" lvl="0" marL="0" rtl="0" algn="r">
              <a:lnSpc>
                <a:spcPct val="90000"/>
              </a:lnSpc>
              <a:spcBef>
                <a:spcPts val="0"/>
              </a:spcBef>
              <a:spcAft>
                <a:spcPts val="0"/>
              </a:spcAft>
              <a:buClr>
                <a:schemeClr val="dk1"/>
              </a:buClr>
              <a:buSzPts val="1100"/>
              <a:buFont typeface="Arial"/>
              <a:buNone/>
            </a:pPr>
            <a:r>
              <a:rPr lang="en" sz="2230">
                <a:solidFill>
                  <a:schemeClr val="accent5"/>
                </a:solidFill>
              </a:rPr>
              <a:t>Trajectory planning</a:t>
            </a:r>
            <a:endParaRPr sz="2230">
              <a:solidFill>
                <a:schemeClr val="accent5"/>
              </a:solidFill>
            </a:endParaRPr>
          </a:p>
          <a:p>
            <a:pPr indent="0" lvl="0" marL="0" rtl="0" algn="r">
              <a:lnSpc>
                <a:spcPct val="90000"/>
              </a:lnSpc>
              <a:spcBef>
                <a:spcPts val="0"/>
              </a:spcBef>
              <a:spcAft>
                <a:spcPts val="0"/>
              </a:spcAft>
              <a:buClr>
                <a:schemeClr val="dk1"/>
              </a:buClr>
              <a:buSzPts val="1100"/>
              <a:buFont typeface="Arial"/>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p:txBody>
      </p:sp>
      <p:sp>
        <p:nvSpPr>
          <p:cNvPr id="352" name="Google Shape;352;p23"/>
          <p:cNvSpPr txBox="1"/>
          <p:nvPr>
            <p:ph type="title"/>
          </p:nvPr>
        </p:nvSpPr>
        <p:spPr>
          <a:xfrm>
            <a:off x="480943" y="116200"/>
            <a:ext cx="2462100" cy="483900"/>
          </a:xfrm>
          <a:prstGeom prst="rect">
            <a:avLst/>
          </a:prstGeom>
        </p:spPr>
        <p:txBody>
          <a:bodyPr anchorCtr="0" anchor="ctr" bIns="34275" lIns="68575" spcFirstLastPara="1" rIns="68575" wrap="square" tIns="34275">
            <a:noAutofit/>
          </a:bodyPr>
          <a:lstStyle/>
          <a:p>
            <a:pPr indent="0" lvl="0" marL="0" rtl="0" algn="l">
              <a:spcBef>
                <a:spcPts val="0"/>
              </a:spcBef>
              <a:spcAft>
                <a:spcPts val="0"/>
              </a:spcAft>
              <a:buClr>
                <a:schemeClr val="dk1"/>
              </a:buClr>
              <a:buSzPts val="720"/>
              <a:buFont typeface="Arial"/>
              <a:buNone/>
            </a:pPr>
            <a:r>
              <a:rPr b="1" lang="en" sz="2500">
                <a:solidFill>
                  <a:srgbClr val="00478E"/>
                </a:solidFill>
              </a:rPr>
              <a:t>ROAM</a:t>
            </a:r>
            <a:endParaRPr sz="2500">
              <a:solidFill>
                <a:schemeClr val="accent5"/>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6" name="Shape 356"/>
        <p:cNvGrpSpPr/>
        <p:nvPr/>
      </p:nvGrpSpPr>
      <p:grpSpPr>
        <a:xfrm>
          <a:off x="0" y="0"/>
          <a:ext cx="0" cy="0"/>
          <a:chOff x="0" y="0"/>
          <a:chExt cx="0" cy="0"/>
        </a:xfrm>
      </p:grpSpPr>
      <p:sp>
        <p:nvSpPr>
          <p:cNvPr id="357" name="Google Shape;357;p24"/>
          <p:cNvSpPr txBox="1"/>
          <p:nvPr>
            <p:ph idx="1" type="body"/>
          </p:nvPr>
        </p:nvSpPr>
        <p:spPr>
          <a:xfrm>
            <a:off x="628650" y="1055675"/>
            <a:ext cx="6690900" cy="3577200"/>
          </a:xfrm>
          <a:prstGeom prst="rect">
            <a:avLst/>
          </a:prstGeom>
        </p:spPr>
        <p:txBody>
          <a:bodyPr anchorCtr="0" anchor="t" bIns="34275" lIns="68575" spcFirstLastPara="1" rIns="68575" wrap="square" tIns="34275">
            <a:normAutofit/>
          </a:bodyPr>
          <a:lstStyle/>
          <a:p>
            <a:pPr indent="-349250" lvl="0" marL="457200" rtl="0" algn="l">
              <a:spcBef>
                <a:spcPts val="800"/>
              </a:spcBef>
              <a:spcAft>
                <a:spcPts val="0"/>
              </a:spcAft>
              <a:buClr>
                <a:srgbClr val="004B96"/>
              </a:buClr>
              <a:buSzPts val="1900"/>
              <a:buChar char="•"/>
            </a:pPr>
            <a:r>
              <a:rPr lang="en">
                <a:solidFill>
                  <a:srgbClr val="004B96"/>
                </a:solidFill>
              </a:rPr>
              <a:t>Estimated information is never known precisely</a:t>
            </a:r>
            <a:endParaRPr>
              <a:solidFill>
                <a:srgbClr val="004B96"/>
              </a:solidFill>
            </a:endParaRPr>
          </a:p>
          <a:p>
            <a:pPr indent="-349250" lvl="0" marL="457200" rtl="0" algn="l">
              <a:spcBef>
                <a:spcPts val="0"/>
              </a:spcBef>
              <a:spcAft>
                <a:spcPts val="0"/>
              </a:spcAft>
              <a:buClr>
                <a:srgbClr val="004B96"/>
              </a:buClr>
              <a:buSzPts val="1900"/>
              <a:buChar char="•"/>
            </a:pPr>
            <a:r>
              <a:rPr lang="en">
                <a:solidFill>
                  <a:srgbClr val="004B96"/>
                </a:solidFill>
              </a:rPr>
              <a:t>Target has a variety of uncertainty sources</a:t>
            </a:r>
            <a:endParaRPr>
              <a:solidFill>
                <a:srgbClr val="004B96"/>
              </a:solidFill>
            </a:endParaRPr>
          </a:p>
          <a:p>
            <a:pPr indent="-342900" lvl="1" marL="914400" rtl="0" algn="l">
              <a:spcBef>
                <a:spcPts val="0"/>
              </a:spcBef>
              <a:spcAft>
                <a:spcPts val="0"/>
              </a:spcAft>
              <a:buClr>
                <a:srgbClr val="004B96"/>
              </a:buClr>
              <a:buSzPts val="1800"/>
              <a:buChar char="o"/>
            </a:pPr>
            <a:r>
              <a:rPr lang="en">
                <a:solidFill>
                  <a:srgbClr val="004B96"/>
                </a:solidFill>
              </a:rPr>
              <a:t>Uncertain inertia ratios</a:t>
            </a:r>
            <a:endParaRPr>
              <a:solidFill>
                <a:srgbClr val="004B96"/>
              </a:solidFill>
            </a:endParaRPr>
          </a:p>
          <a:p>
            <a:pPr indent="-342900" lvl="1" marL="914400" rtl="0" algn="l">
              <a:spcBef>
                <a:spcPts val="0"/>
              </a:spcBef>
              <a:spcAft>
                <a:spcPts val="0"/>
              </a:spcAft>
              <a:buClr>
                <a:srgbClr val="004B96"/>
              </a:buClr>
              <a:buSzPts val="1800"/>
              <a:buChar char="o"/>
            </a:pPr>
            <a:r>
              <a:rPr lang="en">
                <a:solidFill>
                  <a:srgbClr val="004B96"/>
                </a:solidFill>
              </a:rPr>
              <a:t>Uncertain initial state</a:t>
            </a:r>
            <a:endParaRPr>
              <a:solidFill>
                <a:srgbClr val="004B96"/>
              </a:solidFill>
            </a:endParaRPr>
          </a:p>
          <a:p>
            <a:pPr indent="-349250" lvl="0" marL="457200" rtl="0" algn="l">
              <a:spcBef>
                <a:spcPts val="0"/>
              </a:spcBef>
              <a:spcAft>
                <a:spcPts val="0"/>
              </a:spcAft>
              <a:buClr>
                <a:srgbClr val="004B96"/>
              </a:buClr>
              <a:buSzPts val="1900"/>
              <a:buChar char="•"/>
            </a:pPr>
            <a:r>
              <a:rPr lang="en">
                <a:solidFill>
                  <a:srgbClr val="004B96"/>
                </a:solidFill>
              </a:rPr>
              <a:t>Both sources → introduce uncertainty in Target orientation prediction</a:t>
            </a:r>
            <a:endParaRPr>
              <a:solidFill>
                <a:srgbClr val="004B96"/>
              </a:solidFill>
            </a:endParaRPr>
          </a:p>
          <a:p>
            <a:pPr indent="-342900" lvl="1" marL="914400" rtl="0" algn="l">
              <a:spcBef>
                <a:spcPts val="0"/>
              </a:spcBef>
              <a:spcAft>
                <a:spcPts val="0"/>
              </a:spcAft>
              <a:buClr>
                <a:srgbClr val="004B96"/>
              </a:buClr>
              <a:buSzPts val="1800"/>
              <a:buChar char="o"/>
            </a:pPr>
            <a:r>
              <a:rPr lang="en">
                <a:solidFill>
                  <a:srgbClr val="004B96"/>
                </a:solidFill>
              </a:rPr>
              <a:t>Target orientation must be known for motion planning/control!</a:t>
            </a:r>
            <a:endParaRPr>
              <a:solidFill>
                <a:srgbClr val="004B96"/>
              </a:solidFill>
            </a:endParaRPr>
          </a:p>
          <a:p>
            <a:pPr indent="0" lvl="0" marL="0" rtl="0" algn="l">
              <a:spcBef>
                <a:spcPts val="1200"/>
              </a:spcBef>
              <a:spcAft>
                <a:spcPts val="1200"/>
              </a:spcAft>
              <a:buNone/>
            </a:pPr>
            <a:r>
              <a:t/>
            </a:r>
            <a:endParaRPr/>
          </a:p>
        </p:txBody>
      </p:sp>
      <p:pic>
        <p:nvPicPr>
          <p:cNvPr id="358" name="Google Shape;358;p24"/>
          <p:cNvPicPr preferRelativeResize="0"/>
          <p:nvPr/>
        </p:nvPicPr>
        <p:blipFill>
          <a:blip r:embed="rId3">
            <a:alphaModFix/>
          </a:blip>
          <a:stretch>
            <a:fillRect/>
          </a:stretch>
        </p:blipFill>
        <p:spPr>
          <a:xfrm>
            <a:off x="7574475" y="1097400"/>
            <a:ext cx="1078925" cy="1155025"/>
          </a:xfrm>
          <a:prstGeom prst="rect">
            <a:avLst/>
          </a:prstGeom>
          <a:noFill/>
          <a:ln>
            <a:noFill/>
          </a:ln>
        </p:spPr>
      </p:pic>
      <p:pic>
        <p:nvPicPr>
          <p:cNvPr id="359" name="Google Shape;359;p24"/>
          <p:cNvPicPr preferRelativeResize="0"/>
          <p:nvPr/>
        </p:nvPicPr>
        <p:blipFill rotWithShape="1">
          <a:blip r:embed="rId4">
            <a:alphaModFix/>
          </a:blip>
          <a:srcRect b="0" l="14506" r="5082" t="0"/>
          <a:stretch/>
        </p:blipFill>
        <p:spPr>
          <a:xfrm>
            <a:off x="7446225" y="2332100"/>
            <a:ext cx="1207175" cy="1090775"/>
          </a:xfrm>
          <a:prstGeom prst="rect">
            <a:avLst/>
          </a:prstGeom>
          <a:noFill/>
          <a:ln>
            <a:noFill/>
          </a:ln>
        </p:spPr>
      </p:pic>
      <p:sp>
        <p:nvSpPr>
          <p:cNvPr id="360" name="Google Shape;360;p24"/>
          <p:cNvSpPr txBox="1"/>
          <p:nvPr/>
        </p:nvSpPr>
        <p:spPr>
          <a:xfrm>
            <a:off x="1699725" y="111400"/>
            <a:ext cx="6759900" cy="2656200"/>
          </a:xfrm>
          <a:prstGeom prst="rect">
            <a:avLst/>
          </a:prstGeom>
          <a:noFill/>
          <a:ln>
            <a:noFill/>
          </a:ln>
        </p:spPr>
        <p:txBody>
          <a:bodyPr anchorCtr="0" anchor="t" bIns="91425" lIns="91425" spcFirstLastPara="1" rIns="91425" wrap="square" tIns="91425">
            <a:spAutoFit/>
          </a:bodyPr>
          <a:lstStyle/>
          <a:p>
            <a:pPr indent="0" lvl="0" marL="0" rtl="0" algn="r">
              <a:lnSpc>
                <a:spcPct val="90000"/>
              </a:lnSpc>
              <a:spcBef>
                <a:spcPts val="0"/>
              </a:spcBef>
              <a:spcAft>
                <a:spcPts val="0"/>
              </a:spcAft>
              <a:buClr>
                <a:schemeClr val="dk1"/>
              </a:buClr>
              <a:buSzPts val="1100"/>
              <a:buFont typeface="Arial"/>
              <a:buNone/>
            </a:pPr>
            <a:r>
              <a:rPr lang="en" sz="2230">
                <a:solidFill>
                  <a:schemeClr val="accent5"/>
                </a:solidFill>
              </a:rPr>
              <a:t>Uncertainty creeps in...</a:t>
            </a:r>
            <a:endParaRPr sz="2230">
              <a:solidFill>
                <a:schemeClr val="accent5"/>
              </a:solidFill>
            </a:endParaRPr>
          </a:p>
          <a:p>
            <a:pPr indent="0" lvl="0" marL="0" rtl="0" algn="r">
              <a:lnSpc>
                <a:spcPct val="90000"/>
              </a:lnSpc>
              <a:spcBef>
                <a:spcPts val="0"/>
              </a:spcBef>
              <a:spcAft>
                <a:spcPts val="0"/>
              </a:spcAft>
              <a:buClr>
                <a:schemeClr val="dk1"/>
              </a:buClr>
              <a:buSzPts val="1100"/>
              <a:buFont typeface="Arial"/>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p:txBody>
      </p:sp>
      <p:sp>
        <p:nvSpPr>
          <p:cNvPr id="361" name="Google Shape;361;p24"/>
          <p:cNvSpPr txBox="1"/>
          <p:nvPr>
            <p:ph type="title"/>
          </p:nvPr>
        </p:nvSpPr>
        <p:spPr>
          <a:xfrm>
            <a:off x="480943" y="116200"/>
            <a:ext cx="2462100" cy="483900"/>
          </a:xfrm>
          <a:prstGeom prst="rect">
            <a:avLst/>
          </a:prstGeom>
        </p:spPr>
        <p:txBody>
          <a:bodyPr anchorCtr="0" anchor="ctr" bIns="34275" lIns="68575" spcFirstLastPara="1" rIns="68575" wrap="square" tIns="34275">
            <a:noAutofit/>
          </a:bodyPr>
          <a:lstStyle/>
          <a:p>
            <a:pPr indent="0" lvl="0" marL="0" rtl="0" algn="l">
              <a:spcBef>
                <a:spcPts val="0"/>
              </a:spcBef>
              <a:spcAft>
                <a:spcPts val="0"/>
              </a:spcAft>
              <a:buClr>
                <a:schemeClr val="dk1"/>
              </a:buClr>
              <a:buSzPts val="720"/>
              <a:buFont typeface="Arial"/>
              <a:buNone/>
            </a:pPr>
            <a:r>
              <a:rPr b="1" lang="en" sz="2500">
                <a:solidFill>
                  <a:srgbClr val="00478E"/>
                </a:solidFill>
              </a:rPr>
              <a:t>ROAM</a:t>
            </a:r>
            <a:endParaRPr sz="2500">
              <a:solidFill>
                <a:schemeClr val="accent5"/>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5" name="Shape 365"/>
        <p:cNvGrpSpPr/>
        <p:nvPr/>
      </p:nvGrpSpPr>
      <p:grpSpPr>
        <a:xfrm>
          <a:off x="0" y="0"/>
          <a:ext cx="0" cy="0"/>
          <a:chOff x="0" y="0"/>
          <a:chExt cx="0" cy="0"/>
        </a:xfrm>
      </p:grpSpPr>
      <p:pic>
        <p:nvPicPr>
          <p:cNvPr id="366" name="Google Shape;366;p25"/>
          <p:cNvPicPr preferRelativeResize="0"/>
          <p:nvPr/>
        </p:nvPicPr>
        <p:blipFill>
          <a:blip r:embed="rId3">
            <a:alphaModFix/>
          </a:blip>
          <a:stretch>
            <a:fillRect/>
          </a:stretch>
        </p:blipFill>
        <p:spPr>
          <a:xfrm>
            <a:off x="1600424" y="2351300"/>
            <a:ext cx="5795450" cy="2315950"/>
          </a:xfrm>
          <a:prstGeom prst="rect">
            <a:avLst/>
          </a:prstGeom>
          <a:noFill/>
          <a:ln>
            <a:noFill/>
          </a:ln>
        </p:spPr>
      </p:pic>
      <p:sp>
        <p:nvSpPr>
          <p:cNvPr id="367" name="Google Shape;367;p25"/>
          <p:cNvSpPr txBox="1"/>
          <p:nvPr>
            <p:ph idx="1" type="body"/>
          </p:nvPr>
        </p:nvSpPr>
        <p:spPr>
          <a:xfrm>
            <a:off x="628650" y="1055669"/>
            <a:ext cx="7886700" cy="3577200"/>
          </a:xfrm>
          <a:prstGeom prst="rect">
            <a:avLst/>
          </a:prstGeom>
        </p:spPr>
        <p:txBody>
          <a:bodyPr anchorCtr="0" anchor="t" bIns="34275" lIns="68575" spcFirstLastPara="1" rIns="68575" wrap="square" tIns="34275">
            <a:normAutofit lnSpcReduction="10000"/>
          </a:bodyPr>
          <a:lstStyle/>
          <a:p>
            <a:pPr indent="-349250" lvl="0" marL="457200" rtl="0" algn="l">
              <a:spcBef>
                <a:spcPts val="800"/>
              </a:spcBef>
              <a:spcAft>
                <a:spcPts val="0"/>
              </a:spcAft>
              <a:buClr>
                <a:srgbClr val="004B96"/>
              </a:buClr>
              <a:buSzPts val="1900"/>
              <a:buChar char="•"/>
            </a:pPr>
            <a:r>
              <a:rPr lang="en">
                <a:solidFill>
                  <a:srgbClr val="004B96"/>
                </a:solidFill>
              </a:rPr>
              <a:t>The best available knowledge produces a nominal reference trajectory, but deviation in Target pose will </a:t>
            </a:r>
            <a:r>
              <a:rPr i="1" lang="en">
                <a:solidFill>
                  <a:srgbClr val="004B96"/>
                </a:solidFill>
              </a:rPr>
              <a:t>change</a:t>
            </a:r>
            <a:r>
              <a:rPr lang="en">
                <a:solidFill>
                  <a:srgbClr val="004B96"/>
                </a:solidFill>
              </a:rPr>
              <a:t> the reference trajectory</a:t>
            </a:r>
            <a:endParaRPr>
              <a:solidFill>
                <a:srgbClr val="004B96"/>
              </a:solidFill>
            </a:endParaRPr>
          </a:p>
          <a:p>
            <a:pPr indent="-349250" lvl="0" marL="457200" rtl="0" algn="l">
              <a:spcBef>
                <a:spcPts val="1200"/>
              </a:spcBef>
              <a:spcAft>
                <a:spcPts val="0"/>
              </a:spcAft>
              <a:buClr>
                <a:srgbClr val="004B96"/>
              </a:buClr>
              <a:buSzPts val="1900"/>
              <a:buChar char="•"/>
            </a:pPr>
            <a:r>
              <a:rPr lang="en">
                <a:solidFill>
                  <a:srgbClr val="004B96"/>
                </a:solidFill>
              </a:rPr>
              <a:t>Is there a way to robustly ensure execution? </a:t>
            </a:r>
            <a:r>
              <a:rPr b="1" lang="en">
                <a:solidFill>
                  <a:srgbClr val="004B96"/>
                </a:solidFill>
              </a:rPr>
              <a:t>Robust tube MPC</a:t>
            </a:r>
            <a:endParaRPr>
              <a:solidFill>
                <a:srgbClr val="004B96"/>
              </a:solidFill>
            </a:endParaRPr>
          </a:p>
          <a:p>
            <a:pPr indent="0" lvl="0" marL="0" rtl="0" algn="l">
              <a:spcBef>
                <a:spcPts val="1200"/>
              </a:spcBef>
              <a:spcAft>
                <a:spcPts val="0"/>
              </a:spcAft>
              <a:buNone/>
            </a:pPr>
            <a:r>
              <a:t/>
            </a:r>
            <a:endParaRPr/>
          </a:p>
          <a:p>
            <a:pPr indent="0" lvl="0" marL="0" rtl="0" algn="l">
              <a:spcBef>
                <a:spcPts val="1200"/>
              </a:spcBef>
              <a:spcAft>
                <a:spcPts val="0"/>
              </a:spcAft>
              <a:buNone/>
            </a:pPr>
            <a:r>
              <a:t/>
            </a:r>
            <a:endParaRPr/>
          </a:p>
          <a:p>
            <a:pPr indent="0" lvl="0" marL="0" rtl="0" algn="l">
              <a:spcBef>
                <a:spcPts val="1200"/>
              </a:spcBef>
              <a:spcAft>
                <a:spcPts val="0"/>
              </a:spcAft>
              <a:buNone/>
            </a:pPr>
            <a:r>
              <a:t/>
            </a:r>
            <a:endParaRPr/>
          </a:p>
          <a:p>
            <a:pPr indent="0" lvl="0" marL="0" rtl="0" algn="l">
              <a:spcBef>
                <a:spcPts val="1200"/>
              </a:spcBef>
              <a:spcAft>
                <a:spcPts val="0"/>
              </a:spcAft>
              <a:buNone/>
            </a:pPr>
            <a:r>
              <a:t/>
            </a:r>
            <a:endParaRPr/>
          </a:p>
          <a:p>
            <a:pPr indent="0" lvl="0" marL="0" rtl="0" algn="l">
              <a:spcBef>
                <a:spcPts val="1200"/>
              </a:spcBef>
              <a:spcAft>
                <a:spcPts val="1200"/>
              </a:spcAft>
              <a:buNone/>
            </a:pPr>
            <a:r>
              <a:t/>
            </a:r>
            <a:endParaRPr/>
          </a:p>
        </p:txBody>
      </p:sp>
      <p:sp>
        <p:nvSpPr>
          <p:cNvPr id="368" name="Google Shape;368;p25"/>
          <p:cNvSpPr txBox="1"/>
          <p:nvPr/>
        </p:nvSpPr>
        <p:spPr>
          <a:xfrm>
            <a:off x="1699725" y="111400"/>
            <a:ext cx="6759900" cy="2656200"/>
          </a:xfrm>
          <a:prstGeom prst="rect">
            <a:avLst/>
          </a:prstGeom>
          <a:noFill/>
          <a:ln>
            <a:noFill/>
          </a:ln>
        </p:spPr>
        <p:txBody>
          <a:bodyPr anchorCtr="0" anchor="t" bIns="91425" lIns="91425" spcFirstLastPara="1" rIns="91425" wrap="square" tIns="91425">
            <a:spAutoFit/>
          </a:bodyPr>
          <a:lstStyle/>
          <a:p>
            <a:pPr indent="0" lvl="0" marL="0" rtl="0" algn="r">
              <a:lnSpc>
                <a:spcPct val="90000"/>
              </a:lnSpc>
              <a:spcBef>
                <a:spcPts val="0"/>
              </a:spcBef>
              <a:spcAft>
                <a:spcPts val="0"/>
              </a:spcAft>
              <a:buClr>
                <a:schemeClr val="dk1"/>
              </a:buClr>
              <a:buSzPts val="1100"/>
              <a:buFont typeface="Arial"/>
              <a:buNone/>
            </a:pPr>
            <a:r>
              <a:rPr lang="en" sz="2230">
                <a:solidFill>
                  <a:schemeClr val="accent5"/>
                </a:solidFill>
              </a:rPr>
              <a:t>Controlling the system, despite uncertainty</a:t>
            </a:r>
            <a:endParaRPr sz="2230">
              <a:solidFill>
                <a:schemeClr val="accent5"/>
              </a:solidFill>
            </a:endParaRPr>
          </a:p>
          <a:p>
            <a:pPr indent="0" lvl="0" marL="0" rtl="0" algn="r">
              <a:lnSpc>
                <a:spcPct val="90000"/>
              </a:lnSpc>
              <a:spcBef>
                <a:spcPts val="0"/>
              </a:spcBef>
              <a:spcAft>
                <a:spcPts val="0"/>
              </a:spcAft>
              <a:buClr>
                <a:schemeClr val="dk1"/>
              </a:buClr>
              <a:buSzPts val="1100"/>
              <a:buFont typeface="Arial"/>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p:txBody>
      </p:sp>
      <p:sp>
        <p:nvSpPr>
          <p:cNvPr id="369" name="Google Shape;369;p25"/>
          <p:cNvSpPr txBox="1"/>
          <p:nvPr>
            <p:ph type="title"/>
          </p:nvPr>
        </p:nvSpPr>
        <p:spPr>
          <a:xfrm>
            <a:off x="480943" y="116200"/>
            <a:ext cx="2462100" cy="483900"/>
          </a:xfrm>
          <a:prstGeom prst="rect">
            <a:avLst/>
          </a:prstGeom>
        </p:spPr>
        <p:txBody>
          <a:bodyPr anchorCtr="0" anchor="ctr" bIns="34275" lIns="68575" spcFirstLastPara="1" rIns="68575" wrap="square" tIns="34275">
            <a:noAutofit/>
          </a:bodyPr>
          <a:lstStyle/>
          <a:p>
            <a:pPr indent="0" lvl="0" marL="0" rtl="0" algn="l">
              <a:spcBef>
                <a:spcPts val="0"/>
              </a:spcBef>
              <a:spcAft>
                <a:spcPts val="0"/>
              </a:spcAft>
              <a:buClr>
                <a:schemeClr val="dk1"/>
              </a:buClr>
              <a:buSzPts val="720"/>
              <a:buFont typeface="Arial"/>
              <a:buNone/>
            </a:pPr>
            <a:r>
              <a:rPr b="1" lang="en" sz="2500">
                <a:solidFill>
                  <a:srgbClr val="00478E"/>
                </a:solidFill>
              </a:rPr>
              <a:t>ROAM</a:t>
            </a:r>
            <a:endParaRPr sz="2500">
              <a:solidFill>
                <a:schemeClr val="accent5"/>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3" name="Shape 373"/>
        <p:cNvGrpSpPr/>
        <p:nvPr/>
      </p:nvGrpSpPr>
      <p:grpSpPr>
        <a:xfrm>
          <a:off x="0" y="0"/>
          <a:ext cx="0" cy="0"/>
          <a:chOff x="0" y="0"/>
          <a:chExt cx="0" cy="0"/>
        </a:xfrm>
      </p:grpSpPr>
      <p:sp>
        <p:nvSpPr>
          <p:cNvPr id="374" name="Google Shape;374;p26"/>
          <p:cNvSpPr txBox="1"/>
          <p:nvPr>
            <p:ph idx="1" type="body"/>
          </p:nvPr>
        </p:nvSpPr>
        <p:spPr>
          <a:xfrm>
            <a:off x="628650" y="979469"/>
            <a:ext cx="7886700" cy="3577200"/>
          </a:xfrm>
          <a:prstGeom prst="rect">
            <a:avLst/>
          </a:prstGeom>
        </p:spPr>
        <p:txBody>
          <a:bodyPr anchorCtr="0" anchor="t" bIns="34275" lIns="68575" spcFirstLastPara="1" rIns="68575" wrap="square" tIns="34275">
            <a:normAutofit/>
          </a:bodyPr>
          <a:lstStyle/>
          <a:p>
            <a:pPr indent="-349250" lvl="0" marL="457200" rtl="0" algn="l">
              <a:spcBef>
                <a:spcPts val="800"/>
              </a:spcBef>
              <a:spcAft>
                <a:spcPts val="0"/>
              </a:spcAft>
              <a:buClr>
                <a:srgbClr val="004B96"/>
              </a:buClr>
              <a:buSzPts val="1900"/>
              <a:buFont typeface="Calibri"/>
              <a:buChar char="•"/>
            </a:pPr>
            <a:r>
              <a:rPr lang="en">
                <a:solidFill>
                  <a:srgbClr val="004B96"/>
                </a:solidFill>
                <a:latin typeface="Calibri"/>
                <a:ea typeface="Calibri"/>
                <a:cs typeface="Calibri"/>
                <a:sym typeface="Calibri"/>
              </a:rPr>
              <a:t>Can compute robust positively invariant (RPI) “safe” sets</a:t>
            </a:r>
            <a:endParaRPr>
              <a:solidFill>
                <a:srgbClr val="004B96"/>
              </a:solidFill>
              <a:latin typeface="Calibri"/>
              <a:ea typeface="Calibri"/>
              <a:cs typeface="Calibri"/>
              <a:sym typeface="Calibri"/>
            </a:endParaRPr>
          </a:p>
          <a:p>
            <a:pPr indent="-361950" lvl="0" marL="457200" rtl="0" algn="l">
              <a:spcBef>
                <a:spcPts val="0"/>
              </a:spcBef>
              <a:spcAft>
                <a:spcPts val="0"/>
              </a:spcAft>
              <a:buClr>
                <a:srgbClr val="004B96"/>
              </a:buClr>
              <a:buSzPts val="2100"/>
              <a:buFont typeface="Calibri"/>
              <a:buChar char="•"/>
            </a:pPr>
            <a:r>
              <a:rPr lang="en">
                <a:solidFill>
                  <a:srgbClr val="004B96"/>
                </a:solidFill>
                <a:latin typeface="Calibri"/>
                <a:ea typeface="Calibri"/>
                <a:cs typeface="Calibri"/>
                <a:sym typeface="Calibri"/>
              </a:rPr>
              <a:t>Benefit of RMPC is to guard against prevailing uncertainty levels</a:t>
            </a:r>
            <a:endParaRPr>
              <a:solidFill>
                <a:srgbClr val="004B96"/>
              </a:solidFill>
              <a:latin typeface="Calibri"/>
              <a:ea typeface="Calibri"/>
              <a:cs typeface="Calibri"/>
              <a:sym typeface="Calibri"/>
            </a:endParaRPr>
          </a:p>
        </p:txBody>
      </p:sp>
      <p:pic>
        <p:nvPicPr>
          <p:cNvPr id="375" name="Google Shape;375;p26"/>
          <p:cNvPicPr preferRelativeResize="0"/>
          <p:nvPr/>
        </p:nvPicPr>
        <p:blipFill>
          <a:blip r:embed="rId3">
            <a:alphaModFix/>
          </a:blip>
          <a:stretch>
            <a:fillRect/>
          </a:stretch>
        </p:blipFill>
        <p:spPr>
          <a:xfrm>
            <a:off x="4845207" y="2070025"/>
            <a:ext cx="3987085" cy="2517000"/>
          </a:xfrm>
          <a:prstGeom prst="rect">
            <a:avLst/>
          </a:prstGeom>
          <a:noFill/>
          <a:ln>
            <a:noFill/>
          </a:ln>
        </p:spPr>
      </p:pic>
      <p:pic>
        <p:nvPicPr>
          <p:cNvPr id="376" name="Google Shape;376;p26"/>
          <p:cNvPicPr preferRelativeResize="0"/>
          <p:nvPr/>
        </p:nvPicPr>
        <p:blipFill>
          <a:blip r:embed="rId4">
            <a:alphaModFix/>
          </a:blip>
          <a:stretch>
            <a:fillRect/>
          </a:stretch>
        </p:blipFill>
        <p:spPr>
          <a:xfrm>
            <a:off x="878072" y="3592362"/>
            <a:ext cx="1676706" cy="643275"/>
          </a:xfrm>
          <a:prstGeom prst="rect">
            <a:avLst/>
          </a:prstGeom>
          <a:noFill/>
          <a:ln>
            <a:noFill/>
          </a:ln>
        </p:spPr>
      </p:pic>
      <p:pic>
        <p:nvPicPr>
          <p:cNvPr id="377" name="Google Shape;377;p26"/>
          <p:cNvPicPr preferRelativeResize="0"/>
          <p:nvPr/>
        </p:nvPicPr>
        <p:blipFill>
          <a:blip r:embed="rId5">
            <a:alphaModFix/>
          </a:blip>
          <a:stretch>
            <a:fillRect/>
          </a:stretch>
        </p:blipFill>
        <p:spPr>
          <a:xfrm>
            <a:off x="878075" y="2214775"/>
            <a:ext cx="1425200" cy="323650"/>
          </a:xfrm>
          <a:prstGeom prst="rect">
            <a:avLst/>
          </a:prstGeom>
          <a:noFill/>
          <a:ln>
            <a:noFill/>
          </a:ln>
        </p:spPr>
      </p:pic>
      <p:pic>
        <p:nvPicPr>
          <p:cNvPr id="378" name="Google Shape;378;p26"/>
          <p:cNvPicPr preferRelativeResize="0"/>
          <p:nvPr/>
        </p:nvPicPr>
        <p:blipFill>
          <a:blip r:embed="rId6">
            <a:alphaModFix/>
          </a:blip>
          <a:stretch>
            <a:fillRect/>
          </a:stretch>
        </p:blipFill>
        <p:spPr>
          <a:xfrm>
            <a:off x="927469" y="1960400"/>
            <a:ext cx="1090412" cy="289450"/>
          </a:xfrm>
          <a:prstGeom prst="rect">
            <a:avLst/>
          </a:prstGeom>
          <a:noFill/>
          <a:ln>
            <a:noFill/>
          </a:ln>
        </p:spPr>
      </p:pic>
      <p:pic>
        <p:nvPicPr>
          <p:cNvPr id="379" name="Google Shape;379;p26"/>
          <p:cNvPicPr preferRelativeResize="0"/>
          <p:nvPr/>
        </p:nvPicPr>
        <p:blipFill>
          <a:blip r:embed="rId7">
            <a:alphaModFix/>
          </a:blip>
          <a:stretch>
            <a:fillRect/>
          </a:stretch>
        </p:blipFill>
        <p:spPr>
          <a:xfrm>
            <a:off x="878063" y="2686200"/>
            <a:ext cx="2103724" cy="393600"/>
          </a:xfrm>
          <a:prstGeom prst="rect">
            <a:avLst/>
          </a:prstGeom>
          <a:noFill/>
          <a:ln>
            <a:noFill/>
          </a:ln>
        </p:spPr>
      </p:pic>
      <p:pic>
        <p:nvPicPr>
          <p:cNvPr id="380" name="Google Shape;380;p26"/>
          <p:cNvPicPr preferRelativeResize="0"/>
          <p:nvPr/>
        </p:nvPicPr>
        <p:blipFill>
          <a:blip r:embed="rId8">
            <a:alphaModFix/>
          </a:blip>
          <a:stretch>
            <a:fillRect/>
          </a:stretch>
        </p:blipFill>
        <p:spPr>
          <a:xfrm>
            <a:off x="878075" y="3098693"/>
            <a:ext cx="1836600" cy="240414"/>
          </a:xfrm>
          <a:prstGeom prst="rect">
            <a:avLst/>
          </a:prstGeom>
          <a:noFill/>
          <a:ln>
            <a:noFill/>
          </a:ln>
        </p:spPr>
      </p:pic>
      <p:pic>
        <p:nvPicPr>
          <p:cNvPr id="381" name="Google Shape;381;p26"/>
          <p:cNvPicPr preferRelativeResize="0"/>
          <p:nvPr/>
        </p:nvPicPr>
        <p:blipFill>
          <a:blip r:embed="rId9">
            <a:alphaModFix/>
          </a:blip>
          <a:stretch>
            <a:fillRect/>
          </a:stretch>
        </p:blipFill>
        <p:spPr>
          <a:xfrm>
            <a:off x="878064" y="4449375"/>
            <a:ext cx="1599823" cy="289450"/>
          </a:xfrm>
          <a:prstGeom prst="rect">
            <a:avLst/>
          </a:prstGeom>
          <a:noFill/>
          <a:ln>
            <a:noFill/>
          </a:ln>
        </p:spPr>
      </p:pic>
      <p:sp>
        <p:nvSpPr>
          <p:cNvPr id="382" name="Google Shape;382;p26"/>
          <p:cNvSpPr txBox="1"/>
          <p:nvPr/>
        </p:nvSpPr>
        <p:spPr>
          <a:xfrm>
            <a:off x="2483700" y="1960388"/>
            <a:ext cx="2088300" cy="33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latin typeface="Lusitana"/>
                <a:ea typeface="Lusitana"/>
                <a:cs typeface="Lusitana"/>
                <a:sym typeface="Lusitana"/>
              </a:rPr>
              <a:t>nominal dynamics</a:t>
            </a:r>
            <a:endParaRPr sz="1000">
              <a:latin typeface="Lusitana"/>
              <a:ea typeface="Lusitana"/>
              <a:cs typeface="Lusitana"/>
              <a:sym typeface="Lusitana"/>
            </a:endParaRPr>
          </a:p>
        </p:txBody>
      </p:sp>
      <p:sp>
        <p:nvSpPr>
          <p:cNvPr id="383" name="Google Shape;383;p26"/>
          <p:cNvSpPr txBox="1"/>
          <p:nvPr/>
        </p:nvSpPr>
        <p:spPr>
          <a:xfrm>
            <a:off x="2483700" y="2210238"/>
            <a:ext cx="2088300" cy="33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latin typeface="Lusitana"/>
                <a:ea typeface="Lusitana"/>
                <a:cs typeface="Lusitana"/>
                <a:sym typeface="Lusitana"/>
              </a:rPr>
              <a:t>perturbed dynamics</a:t>
            </a:r>
            <a:endParaRPr sz="1000">
              <a:latin typeface="Lusitana"/>
              <a:ea typeface="Lusitana"/>
              <a:cs typeface="Lusitana"/>
              <a:sym typeface="Lusitana"/>
            </a:endParaRPr>
          </a:p>
        </p:txBody>
      </p:sp>
      <p:sp>
        <p:nvSpPr>
          <p:cNvPr id="384" name="Google Shape;384;p26"/>
          <p:cNvSpPr txBox="1"/>
          <p:nvPr/>
        </p:nvSpPr>
        <p:spPr>
          <a:xfrm>
            <a:off x="2918325" y="2716638"/>
            <a:ext cx="2088300" cy="33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latin typeface="Lusitana"/>
                <a:ea typeface="Lusitana"/>
                <a:cs typeface="Lusitana"/>
                <a:sym typeface="Lusitana"/>
              </a:rPr>
              <a:t>nominal MPC</a:t>
            </a:r>
            <a:endParaRPr sz="1000">
              <a:latin typeface="Lusitana"/>
              <a:ea typeface="Lusitana"/>
              <a:cs typeface="Lusitana"/>
              <a:sym typeface="Lusitana"/>
            </a:endParaRPr>
          </a:p>
        </p:txBody>
      </p:sp>
      <p:sp>
        <p:nvSpPr>
          <p:cNvPr id="385" name="Google Shape;385;p26"/>
          <p:cNvSpPr txBox="1"/>
          <p:nvPr/>
        </p:nvSpPr>
        <p:spPr>
          <a:xfrm>
            <a:off x="2918325" y="3006388"/>
            <a:ext cx="2088300" cy="33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latin typeface="Lusitana"/>
                <a:ea typeface="Lusitana"/>
                <a:cs typeface="Lusitana"/>
                <a:sym typeface="Lusitana"/>
              </a:rPr>
              <a:t>disturbance rejection control</a:t>
            </a:r>
            <a:endParaRPr sz="1000">
              <a:latin typeface="Lusitana"/>
              <a:ea typeface="Lusitana"/>
              <a:cs typeface="Lusitana"/>
              <a:sym typeface="Lusitana"/>
            </a:endParaRPr>
          </a:p>
        </p:txBody>
      </p:sp>
      <p:sp>
        <p:nvSpPr>
          <p:cNvPr id="386" name="Google Shape;386;p26"/>
          <p:cNvSpPr txBox="1"/>
          <p:nvPr/>
        </p:nvSpPr>
        <p:spPr>
          <a:xfrm>
            <a:off x="2658225" y="3699663"/>
            <a:ext cx="2088300" cy="33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latin typeface="Lusitana"/>
                <a:ea typeface="Lusitana"/>
                <a:cs typeface="Lusitana"/>
                <a:sym typeface="Lusitana"/>
              </a:rPr>
              <a:t>RPI</a:t>
            </a:r>
            <a:endParaRPr sz="1000">
              <a:latin typeface="Lusitana"/>
              <a:ea typeface="Lusitana"/>
              <a:cs typeface="Lusitana"/>
              <a:sym typeface="Lusitana"/>
            </a:endParaRPr>
          </a:p>
        </p:txBody>
      </p:sp>
      <p:sp>
        <p:nvSpPr>
          <p:cNvPr id="387" name="Google Shape;387;p26"/>
          <p:cNvSpPr txBox="1"/>
          <p:nvPr/>
        </p:nvSpPr>
        <p:spPr>
          <a:xfrm>
            <a:off x="2519500" y="4392938"/>
            <a:ext cx="2088300" cy="33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latin typeface="Lusitana"/>
                <a:ea typeface="Lusitana"/>
                <a:cs typeface="Lusitana"/>
                <a:sym typeface="Lusitana"/>
              </a:rPr>
              <a:t>control strategy</a:t>
            </a:r>
            <a:endParaRPr sz="1000">
              <a:latin typeface="Lusitana"/>
              <a:ea typeface="Lusitana"/>
              <a:cs typeface="Lusitana"/>
              <a:sym typeface="Lusitana"/>
            </a:endParaRPr>
          </a:p>
        </p:txBody>
      </p:sp>
      <p:sp>
        <p:nvSpPr>
          <p:cNvPr id="388" name="Google Shape;388;p26"/>
          <p:cNvSpPr txBox="1"/>
          <p:nvPr/>
        </p:nvSpPr>
        <p:spPr>
          <a:xfrm>
            <a:off x="1699725" y="111400"/>
            <a:ext cx="6759900" cy="2656200"/>
          </a:xfrm>
          <a:prstGeom prst="rect">
            <a:avLst/>
          </a:prstGeom>
          <a:noFill/>
          <a:ln>
            <a:noFill/>
          </a:ln>
        </p:spPr>
        <p:txBody>
          <a:bodyPr anchorCtr="0" anchor="t" bIns="91425" lIns="91425" spcFirstLastPara="1" rIns="91425" wrap="square" tIns="91425">
            <a:spAutoFit/>
          </a:bodyPr>
          <a:lstStyle/>
          <a:p>
            <a:pPr indent="0" lvl="0" marL="0" rtl="0" algn="r">
              <a:lnSpc>
                <a:spcPct val="90000"/>
              </a:lnSpc>
              <a:spcBef>
                <a:spcPts val="0"/>
              </a:spcBef>
              <a:spcAft>
                <a:spcPts val="0"/>
              </a:spcAft>
              <a:buClr>
                <a:schemeClr val="dk1"/>
              </a:buClr>
              <a:buSzPts val="1100"/>
              <a:buFont typeface="Arial"/>
              <a:buNone/>
            </a:pPr>
            <a:r>
              <a:rPr lang="en" sz="2230">
                <a:solidFill>
                  <a:schemeClr val="accent5"/>
                </a:solidFill>
              </a:rPr>
              <a:t>Robust tracking control</a:t>
            </a:r>
            <a:endParaRPr sz="2230">
              <a:solidFill>
                <a:schemeClr val="accent5"/>
              </a:solidFill>
            </a:endParaRPr>
          </a:p>
          <a:p>
            <a:pPr indent="0" lvl="0" marL="0" rtl="0" algn="r">
              <a:lnSpc>
                <a:spcPct val="90000"/>
              </a:lnSpc>
              <a:spcBef>
                <a:spcPts val="0"/>
              </a:spcBef>
              <a:spcAft>
                <a:spcPts val="0"/>
              </a:spcAft>
              <a:buClr>
                <a:schemeClr val="dk1"/>
              </a:buClr>
              <a:buSzPts val="1100"/>
              <a:buFont typeface="Arial"/>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p:txBody>
      </p:sp>
      <p:sp>
        <p:nvSpPr>
          <p:cNvPr id="389" name="Google Shape;389;p26"/>
          <p:cNvSpPr txBox="1"/>
          <p:nvPr>
            <p:ph type="title"/>
          </p:nvPr>
        </p:nvSpPr>
        <p:spPr>
          <a:xfrm>
            <a:off x="480943" y="116200"/>
            <a:ext cx="2462100" cy="483900"/>
          </a:xfrm>
          <a:prstGeom prst="rect">
            <a:avLst/>
          </a:prstGeom>
        </p:spPr>
        <p:txBody>
          <a:bodyPr anchorCtr="0" anchor="ctr" bIns="34275" lIns="68575" spcFirstLastPara="1" rIns="68575" wrap="square" tIns="34275">
            <a:noAutofit/>
          </a:bodyPr>
          <a:lstStyle/>
          <a:p>
            <a:pPr indent="0" lvl="0" marL="0" rtl="0" algn="l">
              <a:spcBef>
                <a:spcPts val="0"/>
              </a:spcBef>
              <a:spcAft>
                <a:spcPts val="0"/>
              </a:spcAft>
              <a:buClr>
                <a:schemeClr val="dk1"/>
              </a:buClr>
              <a:buSzPts val="720"/>
              <a:buFont typeface="Arial"/>
              <a:buNone/>
            </a:pPr>
            <a:r>
              <a:rPr b="1" lang="en" sz="2500">
                <a:solidFill>
                  <a:srgbClr val="00478E"/>
                </a:solidFill>
              </a:rPr>
              <a:t>ROAM</a:t>
            </a:r>
            <a:endParaRPr sz="2500">
              <a:solidFill>
                <a:schemeClr val="accent5"/>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3" name="Shape 393"/>
        <p:cNvGrpSpPr/>
        <p:nvPr/>
      </p:nvGrpSpPr>
      <p:grpSpPr>
        <a:xfrm>
          <a:off x="0" y="0"/>
          <a:ext cx="0" cy="0"/>
          <a:chOff x="0" y="0"/>
          <a:chExt cx="0" cy="0"/>
        </a:xfrm>
      </p:grpSpPr>
      <p:sp>
        <p:nvSpPr>
          <p:cNvPr id="394" name="Google Shape;394;p27"/>
          <p:cNvSpPr txBox="1"/>
          <p:nvPr>
            <p:ph idx="1" type="body"/>
          </p:nvPr>
        </p:nvSpPr>
        <p:spPr>
          <a:xfrm>
            <a:off x="552450" y="1055675"/>
            <a:ext cx="5632800" cy="3577200"/>
          </a:xfrm>
          <a:prstGeom prst="rect">
            <a:avLst/>
          </a:prstGeom>
        </p:spPr>
        <p:txBody>
          <a:bodyPr anchorCtr="0" anchor="t" bIns="34275" lIns="68575" spcFirstLastPara="1" rIns="68575" wrap="square" tIns="34275">
            <a:normAutofit/>
          </a:bodyPr>
          <a:lstStyle/>
          <a:p>
            <a:pPr indent="-342900" lvl="0" marL="457200" rtl="0" algn="l">
              <a:lnSpc>
                <a:spcPct val="115000"/>
              </a:lnSpc>
              <a:spcBef>
                <a:spcPts val="0"/>
              </a:spcBef>
              <a:spcAft>
                <a:spcPts val="0"/>
              </a:spcAft>
              <a:buClr>
                <a:srgbClr val="004B96"/>
              </a:buClr>
              <a:buSzPts val="1800"/>
              <a:buChar char="•"/>
            </a:pPr>
            <a:r>
              <a:rPr lang="en" sz="1800">
                <a:solidFill>
                  <a:srgbClr val="004B96"/>
                </a:solidFill>
              </a:rPr>
              <a:t>Successful first test session!</a:t>
            </a:r>
            <a:endParaRPr sz="1800">
              <a:solidFill>
                <a:srgbClr val="004B96"/>
              </a:solidFill>
            </a:endParaRPr>
          </a:p>
          <a:p>
            <a:pPr indent="-317500" lvl="1" marL="914400" rtl="0" algn="l">
              <a:lnSpc>
                <a:spcPct val="115000"/>
              </a:lnSpc>
              <a:spcBef>
                <a:spcPts val="0"/>
              </a:spcBef>
              <a:spcAft>
                <a:spcPts val="0"/>
              </a:spcAft>
              <a:buClr>
                <a:srgbClr val="004B96"/>
              </a:buClr>
              <a:buSzPts val="1400"/>
              <a:buChar char="o"/>
            </a:pPr>
            <a:r>
              <a:rPr lang="en" sz="1400">
                <a:solidFill>
                  <a:srgbClr val="004B96"/>
                </a:solidFill>
              </a:rPr>
              <a:t>MIT/DLR’s first payload with Astrobee</a:t>
            </a:r>
            <a:endParaRPr sz="1400">
              <a:solidFill>
                <a:srgbClr val="004B96"/>
              </a:solidFill>
            </a:endParaRPr>
          </a:p>
          <a:p>
            <a:pPr indent="-317500" lvl="1" marL="914400" rtl="0" algn="l">
              <a:lnSpc>
                <a:spcPct val="115000"/>
              </a:lnSpc>
              <a:spcBef>
                <a:spcPts val="0"/>
              </a:spcBef>
              <a:spcAft>
                <a:spcPts val="0"/>
              </a:spcAft>
              <a:buClr>
                <a:srgbClr val="004B96"/>
              </a:buClr>
              <a:buSzPts val="1400"/>
              <a:buFont typeface="Arial"/>
              <a:buChar char="o"/>
            </a:pPr>
            <a:r>
              <a:rPr lang="en" sz="1400">
                <a:solidFill>
                  <a:srgbClr val="004B96"/>
                </a:solidFill>
              </a:rPr>
              <a:t>First time MIT SSL teleoperated payload aboard ISS</a:t>
            </a:r>
            <a:endParaRPr sz="1400">
              <a:solidFill>
                <a:srgbClr val="004B96"/>
              </a:solidFill>
            </a:endParaRPr>
          </a:p>
          <a:p>
            <a:pPr indent="-317500" lvl="1" marL="914400" rtl="0" algn="l">
              <a:lnSpc>
                <a:spcPct val="115000"/>
              </a:lnSpc>
              <a:spcBef>
                <a:spcPts val="0"/>
              </a:spcBef>
              <a:spcAft>
                <a:spcPts val="0"/>
              </a:spcAft>
              <a:buClr>
                <a:srgbClr val="004B96"/>
              </a:buClr>
              <a:buSzPts val="1400"/>
              <a:buFont typeface="Arial"/>
              <a:buChar char="o"/>
            </a:pPr>
            <a:r>
              <a:rPr lang="en" sz="1400">
                <a:solidFill>
                  <a:srgbClr val="004B96"/>
                </a:solidFill>
              </a:rPr>
              <a:t>First multi-Astrobee operation with simultaneous control</a:t>
            </a:r>
            <a:endParaRPr sz="1400">
              <a:solidFill>
                <a:srgbClr val="004B96"/>
              </a:solidFill>
            </a:endParaRPr>
          </a:p>
          <a:p>
            <a:pPr indent="-317500" lvl="1" marL="914400" rtl="0" algn="l">
              <a:lnSpc>
                <a:spcPct val="115000"/>
              </a:lnSpc>
              <a:spcBef>
                <a:spcPts val="0"/>
              </a:spcBef>
              <a:spcAft>
                <a:spcPts val="0"/>
              </a:spcAft>
              <a:buClr>
                <a:srgbClr val="004B96"/>
              </a:buClr>
              <a:buSzPts val="1400"/>
              <a:buFont typeface="Arial"/>
              <a:buChar char="o"/>
            </a:pPr>
            <a:r>
              <a:rPr lang="en" sz="1400">
                <a:solidFill>
                  <a:srgbClr val="004B96"/>
                </a:solidFill>
              </a:rPr>
              <a:t>First Astrobee low-level robotics payload </a:t>
            </a:r>
            <a:endParaRPr sz="1400">
              <a:solidFill>
                <a:srgbClr val="004B96"/>
              </a:solidFill>
            </a:endParaRPr>
          </a:p>
          <a:p>
            <a:pPr indent="-317500" lvl="1" marL="914400" rtl="0" algn="l">
              <a:lnSpc>
                <a:spcPct val="115000"/>
              </a:lnSpc>
              <a:spcBef>
                <a:spcPts val="0"/>
              </a:spcBef>
              <a:spcAft>
                <a:spcPts val="0"/>
              </a:spcAft>
              <a:buClr>
                <a:srgbClr val="004B96"/>
              </a:buClr>
              <a:buSzPts val="1400"/>
              <a:buFont typeface="Arial"/>
              <a:buChar char="o"/>
            </a:pPr>
            <a:r>
              <a:rPr lang="en" sz="1400">
                <a:solidFill>
                  <a:srgbClr val="004B96"/>
                </a:solidFill>
              </a:rPr>
              <a:t>Successful autonomous rendezvous with a    noncooperative tumbling target</a:t>
            </a:r>
            <a:endParaRPr sz="1400">
              <a:solidFill>
                <a:srgbClr val="004B96"/>
              </a:solidFill>
            </a:endParaRPr>
          </a:p>
          <a:p>
            <a:pPr indent="-317500" lvl="2" marL="1371600" rtl="0" algn="l">
              <a:lnSpc>
                <a:spcPct val="115000"/>
              </a:lnSpc>
              <a:spcBef>
                <a:spcPts val="0"/>
              </a:spcBef>
              <a:spcAft>
                <a:spcPts val="0"/>
              </a:spcAft>
              <a:buClr>
                <a:srgbClr val="004B96"/>
              </a:buClr>
              <a:buSzPts val="1400"/>
              <a:buChar char="•"/>
            </a:pPr>
            <a:r>
              <a:rPr lang="en" sz="1400">
                <a:solidFill>
                  <a:srgbClr val="004B96"/>
                </a:solidFill>
              </a:rPr>
              <a:t>Issues: frame misalignment, localization, tuning</a:t>
            </a:r>
            <a:endParaRPr sz="1800">
              <a:solidFill>
                <a:srgbClr val="004B96"/>
              </a:solidFill>
            </a:endParaRPr>
          </a:p>
          <a:p>
            <a:pPr indent="-342900" lvl="0" marL="457200" rtl="0" algn="l">
              <a:lnSpc>
                <a:spcPct val="115000"/>
              </a:lnSpc>
              <a:spcBef>
                <a:spcPts val="0"/>
              </a:spcBef>
              <a:spcAft>
                <a:spcPts val="0"/>
              </a:spcAft>
              <a:buClr>
                <a:srgbClr val="004B96"/>
              </a:buClr>
              <a:buSzPts val="1800"/>
              <a:buChar char="•"/>
            </a:pPr>
            <a:r>
              <a:rPr lang="en" sz="1800">
                <a:solidFill>
                  <a:srgbClr val="004B96"/>
                </a:solidFill>
              </a:rPr>
              <a:t>Fulfilled all primary science objectives: unit tests and full pipeline runs (22 total tests)</a:t>
            </a:r>
            <a:endParaRPr>
              <a:solidFill>
                <a:srgbClr val="004B96"/>
              </a:solidFill>
            </a:endParaRPr>
          </a:p>
        </p:txBody>
      </p:sp>
      <p:pic>
        <p:nvPicPr>
          <p:cNvPr id="395" name="Google Shape;395;p27"/>
          <p:cNvPicPr preferRelativeResize="0"/>
          <p:nvPr/>
        </p:nvPicPr>
        <p:blipFill>
          <a:blip r:embed="rId3">
            <a:alphaModFix/>
          </a:blip>
          <a:stretch>
            <a:fillRect/>
          </a:stretch>
        </p:blipFill>
        <p:spPr>
          <a:xfrm>
            <a:off x="6043925" y="1284275"/>
            <a:ext cx="3019274" cy="1697650"/>
          </a:xfrm>
          <a:prstGeom prst="rect">
            <a:avLst/>
          </a:prstGeom>
          <a:noFill/>
          <a:ln>
            <a:noFill/>
          </a:ln>
        </p:spPr>
      </p:pic>
      <p:sp>
        <p:nvSpPr>
          <p:cNvPr id="396" name="Google Shape;396;p27"/>
          <p:cNvSpPr txBox="1"/>
          <p:nvPr/>
        </p:nvSpPr>
        <p:spPr>
          <a:xfrm>
            <a:off x="6746265" y="3051225"/>
            <a:ext cx="16146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rgbClr val="004B96"/>
                </a:solidFill>
              </a:rPr>
              <a:t>ROAM-TS1 (Credit: NASA)</a:t>
            </a:r>
            <a:endParaRPr b="1">
              <a:solidFill>
                <a:srgbClr val="004B96"/>
              </a:solidFill>
            </a:endParaRPr>
          </a:p>
        </p:txBody>
      </p:sp>
      <p:sp>
        <p:nvSpPr>
          <p:cNvPr id="397" name="Google Shape;397;p27"/>
          <p:cNvSpPr txBox="1"/>
          <p:nvPr/>
        </p:nvSpPr>
        <p:spPr>
          <a:xfrm>
            <a:off x="1699725" y="111400"/>
            <a:ext cx="6759900" cy="2656200"/>
          </a:xfrm>
          <a:prstGeom prst="rect">
            <a:avLst/>
          </a:prstGeom>
          <a:noFill/>
          <a:ln>
            <a:noFill/>
          </a:ln>
        </p:spPr>
        <p:txBody>
          <a:bodyPr anchorCtr="0" anchor="t" bIns="91425" lIns="91425" spcFirstLastPara="1" rIns="91425" wrap="square" tIns="91425">
            <a:spAutoFit/>
          </a:bodyPr>
          <a:lstStyle/>
          <a:p>
            <a:pPr indent="0" lvl="0" marL="0" rtl="0" algn="r">
              <a:lnSpc>
                <a:spcPct val="90000"/>
              </a:lnSpc>
              <a:spcBef>
                <a:spcPts val="0"/>
              </a:spcBef>
              <a:spcAft>
                <a:spcPts val="0"/>
              </a:spcAft>
              <a:buClr>
                <a:schemeClr val="dk1"/>
              </a:buClr>
              <a:buSzPts val="1100"/>
              <a:buFont typeface="Arial"/>
              <a:buNone/>
            </a:pPr>
            <a:r>
              <a:rPr lang="en" sz="2230">
                <a:solidFill>
                  <a:schemeClr val="accent5"/>
                </a:solidFill>
              </a:rPr>
              <a:t>ISS session #1</a:t>
            </a:r>
            <a:endParaRPr sz="2230">
              <a:solidFill>
                <a:schemeClr val="accent5"/>
              </a:solidFill>
            </a:endParaRPr>
          </a:p>
          <a:p>
            <a:pPr indent="0" lvl="0" marL="0" rtl="0" algn="r">
              <a:lnSpc>
                <a:spcPct val="90000"/>
              </a:lnSpc>
              <a:spcBef>
                <a:spcPts val="0"/>
              </a:spcBef>
              <a:spcAft>
                <a:spcPts val="0"/>
              </a:spcAft>
              <a:buClr>
                <a:schemeClr val="dk1"/>
              </a:buClr>
              <a:buSzPts val="1100"/>
              <a:buFont typeface="Arial"/>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p:txBody>
      </p:sp>
      <p:sp>
        <p:nvSpPr>
          <p:cNvPr id="398" name="Google Shape;398;p27"/>
          <p:cNvSpPr txBox="1"/>
          <p:nvPr>
            <p:ph type="title"/>
          </p:nvPr>
        </p:nvSpPr>
        <p:spPr>
          <a:xfrm>
            <a:off x="480943" y="116200"/>
            <a:ext cx="2462100" cy="483900"/>
          </a:xfrm>
          <a:prstGeom prst="rect">
            <a:avLst/>
          </a:prstGeom>
        </p:spPr>
        <p:txBody>
          <a:bodyPr anchorCtr="0" anchor="ctr" bIns="34275" lIns="68575" spcFirstLastPara="1" rIns="68575" wrap="square" tIns="34275">
            <a:noAutofit/>
          </a:bodyPr>
          <a:lstStyle/>
          <a:p>
            <a:pPr indent="0" lvl="0" marL="0" rtl="0" algn="l">
              <a:spcBef>
                <a:spcPts val="0"/>
              </a:spcBef>
              <a:spcAft>
                <a:spcPts val="0"/>
              </a:spcAft>
              <a:buClr>
                <a:schemeClr val="dk1"/>
              </a:buClr>
              <a:buSzPts val="720"/>
              <a:buFont typeface="Arial"/>
              <a:buNone/>
            </a:pPr>
            <a:r>
              <a:rPr b="1" lang="en" sz="2500">
                <a:solidFill>
                  <a:srgbClr val="00478E"/>
                </a:solidFill>
              </a:rPr>
              <a:t>ROAM</a:t>
            </a:r>
            <a:endParaRPr sz="2500">
              <a:solidFill>
                <a:schemeClr val="accent5"/>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2" name="Shape 402"/>
        <p:cNvGrpSpPr/>
        <p:nvPr/>
      </p:nvGrpSpPr>
      <p:grpSpPr>
        <a:xfrm>
          <a:off x="0" y="0"/>
          <a:ext cx="0" cy="0"/>
          <a:chOff x="0" y="0"/>
          <a:chExt cx="0" cy="0"/>
        </a:xfrm>
      </p:grpSpPr>
      <p:pic>
        <p:nvPicPr>
          <p:cNvPr id="403" name="Google Shape;403;p28" title="spinning_target_rendezbous_no_los.mp4">
            <a:hlinkClick r:id="rId3"/>
          </p:cNvPr>
          <p:cNvPicPr preferRelativeResize="0"/>
          <p:nvPr/>
        </p:nvPicPr>
        <p:blipFill>
          <a:blip r:embed="rId4">
            <a:alphaModFix/>
          </a:blip>
          <a:stretch>
            <a:fillRect/>
          </a:stretch>
        </p:blipFill>
        <p:spPr>
          <a:xfrm>
            <a:off x="1924825" y="764400"/>
            <a:ext cx="5294350" cy="3970750"/>
          </a:xfrm>
          <a:prstGeom prst="rect">
            <a:avLst/>
          </a:prstGeom>
          <a:noFill/>
          <a:ln>
            <a:noFill/>
          </a:ln>
        </p:spPr>
      </p:pic>
      <p:sp>
        <p:nvSpPr>
          <p:cNvPr id="404" name="Google Shape;404;p28"/>
          <p:cNvSpPr txBox="1"/>
          <p:nvPr/>
        </p:nvSpPr>
        <p:spPr>
          <a:xfrm>
            <a:off x="2952050" y="116200"/>
            <a:ext cx="5695500" cy="2656200"/>
          </a:xfrm>
          <a:prstGeom prst="rect">
            <a:avLst/>
          </a:prstGeom>
          <a:noFill/>
          <a:ln>
            <a:noFill/>
          </a:ln>
        </p:spPr>
        <p:txBody>
          <a:bodyPr anchorCtr="0" anchor="t" bIns="91425" lIns="91425" spcFirstLastPara="1" rIns="91425" wrap="square" tIns="91425">
            <a:spAutoFit/>
          </a:bodyPr>
          <a:lstStyle/>
          <a:p>
            <a:pPr indent="0" lvl="0" marL="0" rtl="0" algn="r">
              <a:lnSpc>
                <a:spcPct val="90000"/>
              </a:lnSpc>
              <a:spcBef>
                <a:spcPts val="0"/>
              </a:spcBef>
              <a:spcAft>
                <a:spcPts val="0"/>
              </a:spcAft>
              <a:buClr>
                <a:schemeClr val="dk1"/>
              </a:buClr>
              <a:buSzPts val="1100"/>
              <a:buFont typeface="Arial"/>
              <a:buNone/>
            </a:pPr>
            <a:r>
              <a:rPr lang="en" sz="2230">
                <a:solidFill>
                  <a:schemeClr val="accent5"/>
                </a:solidFill>
              </a:rPr>
              <a:t>ISS session #1: full pipeline</a:t>
            </a:r>
            <a:endParaRPr sz="2230">
              <a:solidFill>
                <a:schemeClr val="accent5"/>
              </a:solidFill>
            </a:endParaRPr>
          </a:p>
          <a:p>
            <a:pPr indent="0" lvl="0" marL="0" rtl="0" algn="r">
              <a:lnSpc>
                <a:spcPct val="90000"/>
              </a:lnSpc>
              <a:spcBef>
                <a:spcPts val="0"/>
              </a:spcBef>
              <a:spcAft>
                <a:spcPts val="0"/>
              </a:spcAft>
              <a:buClr>
                <a:schemeClr val="dk1"/>
              </a:buClr>
              <a:buSzPts val="1100"/>
              <a:buFont typeface="Arial"/>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p:txBody>
      </p:sp>
      <p:sp>
        <p:nvSpPr>
          <p:cNvPr id="405" name="Google Shape;405;p28"/>
          <p:cNvSpPr txBox="1"/>
          <p:nvPr>
            <p:ph type="title"/>
          </p:nvPr>
        </p:nvSpPr>
        <p:spPr>
          <a:xfrm>
            <a:off x="480948" y="116200"/>
            <a:ext cx="1674900" cy="483900"/>
          </a:xfrm>
          <a:prstGeom prst="rect">
            <a:avLst/>
          </a:prstGeom>
        </p:spPr>
        <p:txBody>
          <a:bodyPr anchorCtr="0" anchor="ctr" bIns="34275" lIns="68575" spcFirstLastPara="1" rIns="68575" wrap="square" tIns="34275">
            <a:noAutofit/>
          </a:bodyPr>
          <a:lstStyle/>
          <a:p>
            <a:pPr indent="0" lvl="0" marL="0" rtl="0" algn="l">
              <a:spcBef>
                <a:spcPts val="0"/>
              </a:spcBef>
              <a:spcAft>
                <a:spcPts val="0"/>
              </a:spcAft>
              <a:buClr>
                <a:schemeClr val="dk1"/>
              </a:buClr>
              <a:buSzPts val="720"/>
              <a:buFont typeface="Arial"/>
              <a:buNone/>
            </a:pPr>
            <a:r>
              <a:rPr b="1" lang="en" sz="2500">
                <a:solidFill>
                  <a:srgbClr val="00478E"/>
                </a:solidFill>
              </a:rPr>
              <a:t>ROAM</a:t>
            </a:r>
            <a:endParaRPr sz="2500">
              <a:solidFill>
                <a:schemeClr val="accent5"/>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03"/>
                                        </p:tgtEl>
                                        <p:attrNameLst>
                                          <p:attrName>style.visibility</p:attrName>
                                        </p:attrNameLst>
                                      </p:cBhvr>
                                      <p:to>
                                        <p:strVal val="visible"/>
                                      </p:to>
                                    </p:set>
                                    <p:animEffect filter="fade" transition="in">
                                      <p:cBhvr>
                                        <p:cTn dur="1000"/>
                                        <p:tgtEl>
                                          <p:spTgt spid="40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9" name="Shape 409"/>
        <p:cNvGrpSpPr/>
        <p:nvPr/>
      </p:nvGrpSpPr>
      <p:grpSpPr>
        <a:xfrm>
          <a:off x="0" y="0"/>
          <a:ext cx="0" cy="0"/>
          <a:chOff x="0" y="0"/>
          <a:chExt cx="0" cy="0"/>
        </a:xfrm>
      </p:grpSpPr>
      <p:pic>
        <p:nvPicPr>
          <p:cNvPr id="410" name="Google Shape;410;p29"/>
          <p:cNvPicPr preferRelativeResize="0"/>
          <p:nvPr/>
        </p:nvPicPr>
        <p:blipFill>
          <a:blip r:embed="rId3">
            <a:alphaModFix/>
          </a:blip>
          <a:stretch>
            <a:fillRect/>
          </a:stretch>
        </p:blipFill>
        <p:spPr>
          <a:xfrm>
            <a:off x="527750" y="2972726"/>
            <a:ext cx="8231598" cy="1736349"/>
          </a:xfrm>
          <a:prstGeom prst="rect">
            <a:avLst/>
          </a:prstGeom>
          <a:noFill/>
          <a:ln>
            <a:noFill/>
          </a:ln>
        </p:spPr>
      </p:pic>
      <p:pic>
        <p:nvPicPr>
          <p:cNvPr id="411" name="Google Shape;411;p29"/>
          <p:cNvPicPr preferRelativeResize="0"/>
          <p:nvPr/>
        </p:nvPicPr>
        <p:blipFill>
          <a:blip r:embed="rId4">
            <a:alphaModFix/>
          </a:blip>
          <a:stretch>
            <a:fillRect/>
          </a:stretch>
        </p:blipFill>
        <p:spPr>
          <a:xfrm>
            <a:off x="833000" y="301800"/>
            <a:ext cx="7478001" cy="24354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5" name="Shape 415"/>
        <p:cNvGrpSpPr/>
        <p:nvPr/>
      </p:nvGrpSpPr>
      <p:grpSpPr>
        <a:xfrm>
          <a:off x="0" y="0"/>
          <a:ext cx="0" cy="0"/>
          <a:chOff x="0" y="0"/>
          <a:chExt cx="0" cy="0"/>
        </a:xfrm>
      </p:grpSpPr>
      <p:pic>
        <p:nvPicPr>
          <p:cNvPr id="416" name="Google Shape;416;p30"/>
          <p:cNvPicPr preferRelativeResize="0"/>
          <p:nvPr/>
        </p:nvPicPr>
        <p:blipFill>
          <a:blip r:embed="rId3">
            <a:alphaModFix/>
          </a:blip>
          <a:stretch>
            <a:fillRect/>
          </a:stretch>
        </p:blipFill>
        <p:spPr>
          <a:xfrm>
            <a:off x="4733620" y="1761050"/>
            <a:ext cx="3762355" cy="2116325"/>
          </a:xfrm>
          <a:prstGeom prst="rect">
            <a:avLst/>
          </a:prstGeom>
          <a:noFill/>
          <a:ln>
            <a:noFill/>
          </a:ln>
        </p:spPr>
      </p:pic>
      <p:pic>
        <p:nvPicPr>
          <p:cNvPr id="417" name="Google Shape;417;p30"/>
          <p:cNvPicPr preferRelativeResize="0"/>
          <p:nvPr/>
        </p:nvPicPr>
        <p:blipFill>
          <a:blip r:embed="rId4">
            <a:alphaModFix/>
          </a:blip>
          <a:stretch>
            <a:fillRect/>
          </a:stretch>
        </p:blipFill>
        <p:spPr>
          <a:xfrm>
            <a:off x="539075" y="1761050"/>
            <a:ext cx="3762355" cy="2116325"/>
          </a:xfrm>
          <a:prstGeom prst="rect">
            <a:avLst/>
          </a:prstGeom>
          <a:noFill/>
          <a:ln>
            <a:noFill/>
          </a:ln>
        </p:spPr>
      </p:pic>
      <p:sp>
        <p:nvSpPr>
          <p:cNvPr id="418" name="Google Shape;418;p30"/>
          <p:cNvSpPr txBox="1"/>
          <p:nvPr/>
        </p:nvSpPr>
        <p:spPr>
          <a:xfrm>
            <a:off x="678750" y="3972325"/>
            <a:ext cx="34830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rgbClr val="004B96"/>
                </a:solidFill>
              </a:rPr>
              <a:t>Test 411 (full pipeline rendezvous, tri-axial tumble, standard MPC)</a:t>
            </a:r>
            <a:endParaRPr b="1">
              <a:solidFill>
                <a:srgbClr val="004B96"/>
              </a:solidFill>
            </a:endParaRPr>
          </a:p>
        </p:txBody>
      </p:sp>
      <p:sp>
        <p:nvSpPr>
          <p:cNvPr id="419" name="Google Shape;419;p30"/>
          <p:cNvSpPr txBox="1"/>
          <p:nvPr/>
        </p:nvSpPr>
        <p:spPr>
          <a:xfrm>
            <a:off x="4997350" y="4018500"/>
            <a:ext cx="32349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rgbClr val="004B96"/>
                </a:solidFill>
              </a:rPr>
              <a:t>Test 7 (SLAM observation maneuver)</a:t>
            </a:r>
            <a:endParaRPr b="1">
              <a:solidFill>
                <a:srgbClr val="004B96"/>
              </a:solidFill>
            </a:endParaRPr>
          </a:p>
        </p:txBody>
      </p:sp>
      <p:sp>
        <p:nvSpPr>
          <p:cNvPr id="420" name="Google Shape;420;p30"/>
          <p:cNvSpPr txBox="1"/>
          <p:nvPr/>
        </p:nvSpPr>
        <p:spPr>
          <a:xfrm>
            <a:off x="1699725" y="111400"/>
            <a:ext cx="6759900" cy="2656200"/>
          </a:xfrm>
          <a:prstGeom prst="rect">
            <a:avLst/>
          </a:prstGeom>
          <a:noFill/>
          <a:ln>
            <a:noFill/>
          </a:ln>
        </p:spPr>
        <p:txBody>
          <a:bodyPr anchorCtr="0" anchor="t" bIns="91425" lIns="91425" spcFirstLastPara="1" rIns="91425" wrap="square" tIns="91425">
            <a:spAutoFit/>
          </a:bodyPr>
          <a:lstStyle/>
          <a:p>
            <a:pPr indent="0" lvl="0" marL="0" rtl="0" algn="r">
              <a:lnSpc>
                <a:spcPct val="90000"/>
              </a:lnSpc>
              <a:spcBef>
                <a:spcPts val="0"/>
              </a:spcBef>
              <a:spcAft>
                <a:spcPts val="0"/>
              </a:spcAft>
              <a:buClr>
                <a:schemeClr val="dk1"/>
              </a:buClr>
              <a:buSzPts val="1100"/>
              <a:buFont typeface="Arial"/>
              <a:buNone/>
            </a:pPr>
            <a:r>
              <a:rPr lang="en" sz="2230">
                <a:solidFill>
                  <a:schemeClr val="accent5"/>
                </a:solidFill>
              </a:rPr>
              <a:t>ISS session #1: sample tests</a:t>
            </a:r>
            <a:endParaRPr sz="2230">
              <a:solidFill>
                <a:schemeClr val="accent5"/>
              </a:solidFill>
            </a:endParaRPr>
          </a:p>
          <a:p>
            <a:pPr indent="0" lvl="0" marL="0" rtl="0" algn="r">
              <a:lnSpc>
                <a:spcPct val="90000"/>
              </a:lnSpc>
              <a:spcBef>
                <a:spcPts val="0"/>
              </a:spcBef>
              <a:spcAft>
                <a:spcPts val="0"/>
              </a:spcAft>
              <a:buClr>
                <a:schemeClr val="dk1"/>
              </a:buClr>
              <a:buSzPts val="1100"/>
              <a:buFont typeface="Arial"/>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p:txBody>
      </p:sp>
      <p:sp>
        <p:nvSpPr>
          <p:cNvPr id="421" name="Google Shape;421;p30"/>
          <p:cNvSpPr txBox="1"/>
          <p:nvPr>
            <p:ph type="title"/>
          </p:nvPr>
        </p:nvSpPr>
        <p:spPr>
          <a:xfrm>
            <a:off x="480943" y="116200"/>
            <a:ext cx="2462100" cy="483900"/>
          </a:xfrm>
          <a:prstGeom prst="rect">
            <a:avLst/>
          </a:prstGeom>
        </p:spPr>
        <p:txBody>
          <a:bodyPr anchorCtr="0" anchor="ctr" bIns="34275" lIns="68575" spcFirstLastPara="1" rIns="68575" wrap="square" tIns="34275">
            <a:noAutofit/>
          </a:bodyPr>
          <a:lstStyle/>
          <a:p>
            <a:pPr indent="0" lvl="0" marL="0" rtl="0" algn="l">
              <a:spcBef>
                <a:spcPts val="0"/>
              </a:spcBef>
              <a:spcAft>
                <a:spcPts val="0"/>
              </a:spcAft>
              <a:buClr>
                <a:schemeClr val="dk1"/>
              </a:buClr>
              <a:buSzPts val="720"/>
              <a:buFont typeface="Arial"/>
              <a:buNone/>
            </a:pPr>
            <a:r>
              <a:rPr b="1" lang="en" sz="2500">
                <a:solidFill>
                  <a:srgbClr val="00478E"/>
                </a:solidFill>
              </a:rPr>
              <a:t>ROAM</a:t>
            </a:r>
            <a:endParaRPr sz="2500">
              <a:solidFill>
                <a:schemeClr val="accent5"/>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5" name="Shape 425"/>
        <p:cNvGrpSpPr/>
        <p:nvPr/>
      </p:nvGrpSpPr>
      <p:grpSpPr>
        <a:xfrm>
          <a:off x="0" y="0"/>
          <a:ext cx="0" cy="0"/>
          <a:chOff x="0" y="0"/>
          <a:chExt cx="0" cy="0"/>
        </a:xfrm>
      </p:grpSpPr>
      <p:pic>
        <p:nvPicPr>
          <p:cNvPr id="426" name="Google Shape;426;p31"/>
          <p:cNvPicPr preferRelativeResize="0"/>
          <p:nvPr/>
        </p:nvPicPr>
        <p:blipFill>
          <a:blip r:embed="rId3">
            <a:alphaModFix/>
          </a:blip>
          <a:stretch>
            <a:fillRect/>
          </a:stretch>
        </p:blipFill>
        <p:spPr>
          <a:xfrm>
            <a:off x="108625" y="1248476"/>
            <a:ext cx="4406426" cy="3304796"/>
          </a:xfrm>
          <a:prstGeom prst="rect">
            <a:avLst/>
          </a:prstGeom>
          <a:noFill/>
          <a:ln>
            <a:noFill/>
          </a:ln>
        </p:spPr>
      </p:pic>
      <p:pic>
        <p:nvPicPr>
          <p:cNvPr id="427" name="Google Shape;427;p31"/>
          <p:cNvPicPr preferRelativeResize="0"/>
          <p:nvPr/>
        </p:nvPicPr>
        <p:blipFill>
          <a:blip r:embed="rId4">
            <a:alphaModFix/>
          </a:blip>
          <a:stretch>
            <a:fillRect/>
          </a:stretch>
        </p:blipFill>
        <p:spPr>
          <a:xfrm>
            <a:off x="4674675" y="1248450"/>
            <a:ext cx="4406426" cy="3304827"/>
          </a:xfrm>
          <a:prstGeom prst="rect">
            <a:avLst/>
          </a:prstGeom>
          <a:noFill/>
          <a:ln>
            <a:noFill/>
          </a:ln>
        </p:spPr>
      </p:pic>
      <p:sp>
        <p:nvSpPr>
          <p:cNvPr id="428" name="Google Shape;428;p31"/>
          <p:cNvSpPr txBox="1"/>
          <p:nvPr/>
        </p:nvSpPr>
        <p:spPr>
          <a:xfrm>
            <a:off x="1699725" y="111400"/>
            <a:ext cx="6759900" cy="2656200"/>
          </a:xfrm>
          <a:prstGeom prst="rect">
            <a:avLst/>
          </a:prstGeom>
          <a:noFill/>
          <a:ln>
            <a:noFill/>
          </a:ln>
        </p:spPr>
        <p:txBody>
          <a:bodyPr anchorCtr="0" anchor="t" bIns="91425" lIns="91425" spcFirstLastPara="1" rIns="91425" wrap="square" tIns="91425">
            <a:spAutoFit/>
          </a:bodyPr>
          <a:lstStyle/>
          <a:p>
            <a:pPr indent="0" lvl="0" marL="0" rtl="0" algn="r">
              <a:lnSpc>
                <a:spcPct val="90000"/>
              </a:lnSpc>
              <a:spcBef>
                <a:spcPts val="0"/>
              </a:spcBef>
              <a:spcAft>
                <a:spcPts val="0"/>
              </a:spcAft>
              <a:buClr>
                <a:schemeClr val="dk1"/>
              </a:buClr>
              <a:buSzPts val="1100"/>
              <a:buFont typeface="Arial"/>
              <a:buNone/>
            </a:pPr>
            <a:r>
              <a:rPr lang="en" sz="2230">
                <a:solidFill>
                  <a:schemeClr val="accent5"/>
                </a:solidFill>
              </a:rPr>
              <a:t>ISS session #1: ops at MIT</a:t>
            </a:r>
            <a:endParaRPr sz="2230">
              <a:solidFill>
                <a:schemeClr val="accent5"/>
              </a:solidFill>
            </a:endParaRPr>
          </a:p>
          <a:p>
            <a:pPr indent="0" lvl="0" marL="0" rtl="0" algn="r">
              <a:lnSpc>
                <a:spcPct val="90000"/>
              </a:lnSpc>
              <a:spcBef>
                <a:spcPts val="0"/>
              </a:spcBef>
              <a:spcAft>
                <a:spcPts val="0"/>
              </a:spcAft>
              <a:buClr>
                <a:schemeClr val="dk1"/>
              </a:buClr>
              <a:buSzPts val="1100"/>
              <a:buFont typeface="Arial"/>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p:txBody>
      </p:sp>
      <p:sp>
        <p:nvSpPr>
          <p:cNvPr id="429" name="Google Shape;429;p31"/>
          <p:cNvSpPr txBox="1"/>
          <p:nvPr>
            <p:ph type="title"/>
          </p:nvPr>
        </p:nvSpPr>
        <p:spPr>
          <a:xfrm>
            <a:off x="480943" y="116200"/>
            <a:ext cx="2462100" cy="483900"/>
          </a:xfrm>
          <a:prstGeom prst="rect">
            <a:avLst/>
          </a:prstGeom>
        </p:spPr>
        <p:txBody>
          <a:bodyPr anchorCtr="0" anchor="ctr" bIns="34275" lIns="68575" spcFirstLastPara="1" rIns="68575" wrap="square" tIns="34275">
            <a:noAutofit/>
          </a:bodyPr>
          <a:lstStyle/>
          <a:p>
            <a:pPr indent="0" lvl="0" marL="0" rtl="0" algn="l">
              <a:spcBef>
                <a:spcPts val="0"/>
              </a:spcBef>
              <a:spcAft>
                <a:spcPts val="0"/>
              </a:spcAft>
              <a:buClr>
                <a:schemeClr val="dk1"/>
              </a:buClr>
              <a:buSzPts val="720"/>
              <a:buFont typeface="Arial"/>
              <a:buNone/>
            </a:pPr>
            <a:r>
              <a:rPr b="1" lang="en" sz="2500">
                <a:solidFill>
                  <a:srgbClr val="00478E"/>
                </a:solidFill>
              </a:rPr>
              <a:t>ROAM</a:t>
            </a:r>
            <a:endParaRPr sz="2500">
              <a:solidFill>
                <a:schemeClr val="accent5"/>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 name="Shape 67"/>
        <p:cNvGrpSpPr/>
        <p:nvPr/>
      </p:nvGrpSpPr>
      <p:grpSpPr>
        <a:xfrm>
          <a:off x="0" y="0"/>
          <a:ext cx="0" cy="0"/>
          <a:chOff x="0" y="0"/>
          <a:chExt cx="0" cy="0"/>
        </a:xfrm>
      </p:grpSpPr>
      <p:sp>
        <p:nvSpPr>
          <p:cNvPr id="68" name="Google Shape;68;p14"/>
          <p:cNvSpPr txBox="1"/>
          <p:nvPr>
            <p:ph idx="1" type="body"/>
          </p:nvPr>
        </p:nvSpPr>
        <p:spPr>
          <a:xfrm>
            <a:off x="628650" y="1055669"/>
            <a:ext cx="7886700" cy="3577200"/>
          </a:xfrm>
          <a:prstGeom prst="rect">
            <a:avLst/>
          </a:prstGeom>
        </p:spPr>
        <p:txBody>
          <a:bodyPr anchorCtr="0" anchor="t" bIns="34275" lIns="68575" spcFirstLastPara="1" rIns="68575" wrap="square" tIns="34275">
            <a:normAutofit/>
          </a:bodyPr>
          <a:lstStyle/>
          <a:p>
            <a:pPr indent="-349250" lvl="0" marL="457200" rtl="0" algn="l">
              <a:spcBef>
                <a:spcPts val="800"/>
              </a:spcBef>
              <a:spcAft>
                <a:spcPts val="0"/>
              </a:spcAft>
              <a:buClr>
                <a:srgbClr val="004B96"/>
              </a:buClr>
              <a:buSzPts val="1900"/>
              <a:buChar char="•"/>
            </a:pPr>
            <a:r>
              <a:rPr lang="en">
                <a:solidFill>
                  <a:srgbClr val="004B96"/>
                </a:solidFill>
              </a:rPr>
              <a:t>ROAM/TumbleDock</a:t>
            </a:r>
            <a:endParaRPr baseline="30000">
              <a:solidFill>
                <a:srgbClr val="004B96"/>
              </a:solidFill>
            </a:endParaRPr>
          </a:p>
          <a:p>
            <a:pPr indent="-342900" lvl="1" marL="914400" rtl="0" algn="l">
              <a:spcBef>
                <a:spcPts val="0"/>
              </a:spcBef>
              <a:spcAft>
                <a:spcPts val="0"/>
              </a:spcAft>
              <a:buClr>
                <a:srgbClr val="004B96"/>
              </a:buClr>
              <a:buSzPts val="1800"/>
              <a:buChar char="o"/>
            </a:pPr>
            <a:r>
              <a:rPr lang="en">
                <a:solidFill>
                  <a:srgbClr val="004B96"/>
                </a:solidFill>
              </a:rPr>
              <a:t>ROAM: </a:t>
            </a:r>
            <a:r>
              <a:rPr b="1" lang="en">
                <a:solidFill>
                  <a:srgbClr val="004B96"/>
                </a:solidFill>
              </a:rPr>
              <a:t>R</a:t>
            </a:r>
            <a:r>
              <a:rPr lang="en">
                <a:solidFill>
                  <a:srgbClr val="004B96"/>
                </a:solidFill>
              </a:rPr>
              <a:t>elative </a:t>
            </a:r>
            <a:r>
              <a:rPr b="1" lang="en">
                <a:solidFill>
                  <a:srgbClr val="004B96"/>
                </a:solidFill>
              </a:rPr>
              <a:t>O</a:t>
            </a:r>
            <a:r>
              <a:rPr lang="en">
                <a:solidFill>
                  <a:srgbClr val="004B96"/>
                </a:solidFill>
              </a:rPr>
              <a:t>perations for </a:t>
            </a:r>
            <a:r>
              <a:rPr b="1" lang="en">
                <a:solidFill>
                  <a:srgbClr val="004B96"/>
                </a:solidFill>
              </a:rPr>
              <a:t>A</a:t>
            </a:r>
            <a:r>
              <a:rPr lang="en">
                <a:solidFill>
                  <a:srgbClr val="004B96"/>
                </a:solidFill>
              </a:rPr>
              <a:t>utonomous </a:t>
            </a:r>
            <a:r>
              <a:rPr b="1" lang="en">
                <a:solidFill>
                  <a:srgbClr val="004B96"/>
                </a:solidFill>
              </a:rPr>
              <a:t>M</a:t>
            </a:r>
            <a:r>
              <a:rPr lang="en">
                <a:solidFill>
                  <a:srgbClr val="004B96"/>
                </a:solidFill>
              </a:rPr>
              <a:t>aneuvers</a:t>
            </a:r>
            <a:endParaRPr>
              <a:solidFill>
                <a:srgbClr val="004B96"/>
              </a:solidFill>
            </a:endParaRPr>
          </a:p>
          <a:p>
            <a:pPr indent="-342900" lvl="1" marL="914400" rtl="0" algn="l">
              <a:spcBef>
                <a:spcPts val="0"/>
              </a:spcBef>
              <a:spcAft>
                <a:spcPts val="0"/>
              </a:spcAft>
              <a:buClr>
                <a:srgbClr val="004B96"/>
              </a:buClr>
              <a:buSzPts val="1800"/>
              <a:buChar char="o"/>
            </a:pPr>
            <a:r>
              <a:rPr lang="en">
                <a:solidFill>
                  <a:srgbClr val="004B96"/>
                </a:solidFill>
              </a:rPr>
              <a:t>Collaboration between MIT/DLR for autonomous rendezvous with non-cooperative tumbling targets</a:t>
            </a:r>
            <a:endParaRPr>
              <a:solidFill>
                <a:srgbClr val="004B96"/>
              </a:solidFill>
            </a:endParaRPr>
          </a:p>
          <a:p>
            <a:pPr indent="-349250" lvl="0" marL="457200" rtl="0" algn="l">
              <a:spcBef>
                <a:spcPts val="0"/>
              </a:spcBef>
              <a:spcAft>
                <a:spcPts val="0"/>
              </a:spcAft>
              <a:buClr>
                <a:srgbClr val="004B96"/>
              </a:buClr>
              <a:buSzPts val="1900"/>
              <a:buChar char="•"/>
            </a:pPr>
            <a:r>
              <a:rPr b="1" lang="en">
                <a:solidFill>
                  <a:srgbClr val="004B96"/>
                </a:solidFill>
              </a:rPr>
              <a:t>Goal</a:t>
            </a:r>
            <a:r>
              <a:rPr lang="en">
                <a:solidFill>
                  <a:srgbClr val="004B96"/>
                </a:solidFill>
              </a:rPr>
              <a:t>:</a:t>
            </a:r>
            <a:r>
              <a:rPr b="1" lang="en">
                <a:solidFill>
                  <a:srgbClr val="004B96"/>
                </a:solidFill>
              </a:rPr>
              <a:t> </a:t>
            </a:r>
            <a:r>
              <a:rPr lang="en">
                <a:solidFill>
                  <a:srgbClr val="004B96"/>
                </a:solidFill>
              </a:rPr>
              <a:t>Autonomously characterize an unknown tumbling target, plan a rendezvous trajectory, and robustly track to an offset “Mating Point”</a:t>
            </a:r>
            <a:endParaRPr>
              <a:solidFill>
                <a:srgbClr val="004B96"/>
              </a:solidFill>
            </a:endParaRPr>
          </a:p>
          <a:p>
            <a:pPr indent="-349250" lvl="0" marL="457200" rtl="0" algn="l">
              <a:spcBef>
                <a:spcPts val="0"/>
              </a:spcBef>
              <a:spcAft>
                <a:spcPts val="0"/>
              </a:spcAft>
              <a:buClr>
                <a:srgbClr val="004B96"/>
              </a:buClr>
              <a:buSzPts val="1900"/>
              <a:buChar char="•"/>
            </a:pPr>
            <a:r>
              <a:rPr b="1" lang="en">
                <a:solidFill>
                  <a:srgbClr val="004B96"/>
                </a:solidFill>
              </a:rPr>
              <a:t>Tools</a:t>
            </a:r>
            <a:r>
              <a:rPr lang="en">
                <a:solidFill>
                  <a:srgbClr val="004B96"/>
                </a:solidFill>
              </a:rPr>
              <a:t>: SLAM, Model Predictive Control, Reachable Set Approximation, Nonlinear Optimization, Polhode Analysis</a:t>
            </a:r>
            <a:endParaRPr>
              <a:solidFill>
                <a:srgbClr val="004B96"/>
              </a:solidFill>
            </a:endParaRPr>
          </a:p>
          <a:p>
            <a:pPr indent="0" lvl="0" marL="457200" rtl="0" algn="l">
              <a:spcBef>
                <a:spcPts val="1200"/>
              </a:spcBef>
              <a:spcAft>
                <a:spcPts val="1200"/>
              </a:spcAft>
              <a:buNone/>
            </a:pPr>
            <a:r>
              <a:t/>
            </a:r>
            <a:endParaRPr>
              <a:solidFill>
                <a:srgbClr val="004B96"/>
              </a:solidFill>
            </a:endParaRPr>
          </a:p>
        </p:txBody>
      </p:sp>
      <p:sp>
        <p:nvSpPr>
          <p:cNvPr id="69" name="Google Shape;69;p14"/>
          <p:cNvSpPr txBox="1"/>
          <p:nvPr>
            <p:ph type="title"/>
          </p:nvPr>
        </p:nvSpPr>
        <p:spPr>
          <a:xfrm>
            <a:off x="480943" y="116200"/>
            <a:ext cx="2462100" cy="483900"/>
          </a:xfrm>
          <a:prstGeom prst="rect">
            <a:avLst/>
          </a:prstGeom>
        </p:spPr>
        <p:txBody>
          <a:bodyPr anchorCtr="0" anchor="ctr" bIns="34275" lIns="68575" spcFirstLastPara="1" rIns="68575" wrap="square" tIns="34275">
            <a:noAutofit/>
          </a:bodyPr>
          <a:lstStyle/>
          <a:p>
            <a:pPr indent="0" lvl="0" marL="0" rtl="0" algn="l">
              <a:spcBef>
                <a:spcPts val="0"/>
              </a:spcBef>
              <a:spcAft>
                <a:spcPts val="0"/>
              </a:spcAft>
              <a:buClr>
                <a:schemeClr val="dk1"/>
              </a:buClr>
              <a:buSzPts val="720"/>
              <a:buFont typeface="Arial"/>
              <a:buNone/>
            </a:pPr>
            <a:r>
              <a:rPr b="1" lang="en" sz="2500">
                <a:solidFill>
                  <a:srgbClr val="00478E"/>
                </a:solidFill>
              </a:rPr>
              <a:t>ROAM</a:t>
            </a:r>
            <a:endParaRPr sz="2500">
              <a:solidFill>
                <a:schemeClr val="accent5"/>
              </a:solidFill>
            </a:endParaRPr>
          </a:p>
        </p:txBody>
      </p:sp>
      <p:sp>
        <p:nvSpPr>
          <p:cNvPr id="70" name="Google Shape;70;p14"/>
          <p:cNvSpPr txBox="1"/>
          <p:nvPr/>
        </p:nvSpPr>
        <p:spPr>
          <a:xfrm>
            <a:off x="5459475" y="111400"/>
            <a:ext cx="3000000" cy="493500"/>
          </a:xfrm>
          <a:prstGeom prst="rect">
            <a:avLst/>
          </a:prstGeom>
          <a:noFill/>
          <a:ln>
            <a:noFill/>
          </a:ln>
        </p:spPr>
        <p:txBody>
          <a:bodyPr anchorCtr="0" anchor="t" bIns="91425" lIns="91425" spcFirstLastPara="1" rIns="91425" wrap="square" tIns="91425">
            <a:spAutoFit/>
          </a:bodyPr>
          <a:lstStyle/>
          <a:p>
            <a:pPr indent="0" lvl="0" marL="0" rtl="0" algn="r">
              <a:lnSpc>
                <a:spcPct val="90000"/>
              </a:lnSpc>
              <a:spcBef>
                <a:spcPts val="0"/>
              </a:spcBef>
              <a:spcAft>
                <a:spcPts val="0"/>
              </a:spcAft>
              <a:buNone/>
            </a:pPr>
            <a:r>
              <a:rPr lang="en" sz="2230">
                <a:solidFill>
                  <a:schemeClr val="accent5"/>
                </a:solidFill>
              </a:rPr>
              <a:t>Introduction</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3" name="Shape 433"/>
        <p:cNvGrpSpPr/>
        <p:nvPr/>
      </p:nvGrpSpPr>
      <p:grpSpPr>
        <a:xfrm>
          <a:off x="0" y="0"/>
          <a:ext cx="0" cy="0"/>
          <a:chOff x="0" y="0"/>
          <a:chExt cx="0" cy="0"/>
        </a:xfrm>
      </p:grpSpPr>
      <p:sp>
        <p:nvSpPr>
          <p:cNvPr id="434" name="Google Shape;434;p32"/>
          <p:cNvSpPr txBox="1"/>
          <p:nvPr>
            <p:ph idx="1" type="body"/>
          </p:nvPr>
        </p:nvSpPr>
        <p:spPr>
          <a:xfrm>
            <a:off x="628650" y="1055669"/>
            <a:ext cx="7886700" cy="3577200"/>
          </a:xfrm>
          <a:prstGeom prst="rect">
            <a:avLst/>
          </a:prstGeom>
        </p:spPr>
        <p:txBody>
          <a:bodyPr anchorCtr="0" anchor="t" bIns="34275" lIns="68575" spcFirstLastPara="1" rIns="68575" wrap="square" tIns="34275">
            <a:normAutofit fontScale="85000" lnSpcReduction="20000"/>
          </a:bodyPr>
          <a:lstStyle/>
          <a:p>
            <a:pPr indent="-331152" lvl="0" marL="457200" rtl="0" algn="l">
              <a:spcBef>
                <a:spcPts val="800"/>
              </a:spcBef>
              <a:spcAft>
                <a:spcPts val="0"/>
              </a:spcAft>
              <a:buClr>
                <a:srgbClr val="004B96"/>
              </a:buClr>
              <a:buSzPct val="90476"/>
              <a:buChar char="•"/>
            </a:pPr>
            <a:r>
              <a:rPr lang="en">
                <a:solidFill>
                  <a:srgbClr val="004B96"/>
                </a:solidFill>
              </a:rPr>
              <a:t>Code complete; waiting for session</a:t>
            </a:r>
            <a:endParaRPr>
              <a:solidFill>
                <a:srgbClr val="004B96"/>
              </a:solidFill>
            </a:endParaRPr>
          </a:p>
          <a:p>
            <a:pPr indent="-325755" lvl="1" marL="914400" rtl="0" algn="l">
              <a:spcBef>
                <a:spcPts val="1200"/>
              </a:spcBef>
              <a:spcAft>
                <a:spcPts val="0"/>
              </a:spcAft>
              <a:buClr>
                <a:srgbClr val="004B96"/>
              </a:buClr>
              <a:buSzPct val="100000"/>
              <a:buChar char="o"/>
            </a:pPr>
            <a:r>
              <a:rPr lang="en">
                <a:solidFill>
                  <a:srgbClr val="004B96"/>
                </a:solidFill>
              </a:rPr>
              <a:t>Main goal: multiple full pipeline rendezvous tests</a:t>
            </a:r>
            <a:endParaRPr>
              <a:solidFill>
                <a:srgbClr val="004B96"/>
              </a:solidFill>
            </a:endParaRPr>
          </a:p>
          <a:p>
            <a:pPr indent="-331152" lvl="0" marL="457200" rtl="0" algn="l">
              <a:spcBef>
                <a:spcPts val="1200"/>
              </a:spcBef>
              <a:spcAft>
                <a:spcPts val="0"/>
              </a:spcAft>
              <a:buClr>
                <a:srgbClr val="004B96"/>
              </a:buClr>
              <a:buSzPct val="90476"/>
              <a:buChar char="•"/>
            </a:pPr>
            <a:r>
              <a:rPr lang="en">
                <a:solidFill>
                  <a:srgbClr val="004B96"/>
                </a:solidFill>
              </a:rPr>
              <a:t>Various improvements</a:t>
            </a:r>
            <a:r>
              <a:rPr lang="en">
                <a:solidFill>
                  <a:srgbClr val="004B96"/>
                </a:solidFill>
              </a:rPr>
              <a:t>:</a:t>
            </a:r>
            <a:endParaRPr>
              <a:solidFill>
                <a:srgbClr val="004B96"/>
              </a:solidFill>
            </a:endParaRPr>
          </a:p>
          <a:p>
            <a:pPr indent="-325755" lvl="1" marL="914400" rtl="0" algn="l">
              <a:spcBef>
                <a:spcPts val="1200"/>
              </a:spcBef>
              <a:spcAft>
                <a:spcPts val="0"/>
              </a:spcAft>
              <a:buClr>
                <a:srgbClr val="004B96"/>
              </a:buClr>
              <a:buSzPct val="100000"/>
              <a:buChar char="o"/>
            </a:pPr>
            <a:r>
              <a:rPr lang="en">
                <a:solidFill>
                  <a:srgbClr val="004B96"/>
                </a:solidFill>
              </a:rPr>
              <a:t>Controller computational speed-up</a:t>
            </a:r>
            <a:endParaRPr>
              <a:solidFill>
                <a:srgbClr val="004B96"/>
              </a:solidFill>
            </a:endParaRPr>
          </a:p>
          <a:p>
            <a:pPr indent="-325755" lvl="1" marL="914400" rtl="0" algn="l">
              <a:spcBef>
                <a:spcPts val="1200"/>
              </a:spcBef>
              <a:spcAft>
                <a:spcPts val="0"/>
              </a:spcAft>
              <a:buClr>
                <a:srgbClr val="004B96"/>
              </a:buClr>
              <a:buSzPct val="100000"/>
              <a:buChar char="o"/>
            </a:pPr>
            <a:r>
              <a:rPr lang="en">
                <a:solidFill>
                  <a:srgbClr val="004B96"/>
                </a:solidFill>
              </a:rPr>
              <a:t>Controller gain tuning </a:t>
            </a:r>
            <a:endParaRPr>
              <a:solidFill>
                <a:srgbClr val="004B96"/>
              </a:solidFill>
            </a:endParaRPr>
          </a:p>
          <a:p>
            <a:pPr indent="-325755" lvl="1" marL="914400" rtl="0" algn="l">
              <a:spcBef>
                <a:spcPts val="1200"/>
              </a:spcBef>
              <a:spcAft>
                <a:spcPts val="0"/>
              </a:spcAft>
              <a:buClr>
                <a:srgbClr val="004B96"/>
              </a:buClr>
              <a:buSzPct val="100000"/>
              <a:buChar char="o"/>
            </a:pPr>
            <a:r>
              <a:rPr lang="en">
                <a:solidFill>
                  <a:srgbClr val="004B96"/>
                </a:solidFill>
              </a:rPr>
              <a:t>Aids to localization</a:t>
            </a:r>
            <a:endParaRPr>
              <a:solidFill>
                <a:srgbClr val="004B96"/>
              </a:solidFill>
            </a:endParaRPr>
          </a:p>
          <a:p>
            <a:pPr indent="-325755" lvl="1" marL="914400" rtl="0" algn="l">
              <a:spcBef>
                <a:spcPts val="1200"/>
              </a:spcBef>
              <a:spcAft>
                <a:spcPts val="0"/>
              </a:spcAft>
              <a:buClr>
                <a:srgbClr val="004B96"/>
              </a:buClr>
              <a:buSzPct val="100000"/>
              <a:buChar char="o"/>
            </a:pPr>
            <a:r>
              <a:rPr lang="en">
                <a:solidFill>
                  <a:srgbClr val="004B96"/>
                </a:solidFill>
              </a:rPr>
              <a:t>Motion planner cost function selection</a:t>
            </a:r>
            <a:endParaRPr>
              <a:solidFill>
                <a:srgbClr val="004B96"/>
              </a:solidFill>
            </a:endParaRPr>
          </a:p>
          <a:p>
            <a:pPr indent="-325755" lvl="1" marL="914400" rtl="0" algn="l">
              <a:spcBef>
                <a:spcPts val="1200"/>
              </a:spcBef>
              <a:spcAft>
                <a:spcPts val="0"/>
              </a:spcAft>
              <a:buClr>
                <a:srgbClr val="004B96"/>
              </a:buClr>
              <a:buSzPct val="100000"/>
              <a:buChar char="o"/>
            </a:pPr>
            <a:r>
              <a:rPr lang="en">
                <a:solidFill>
                  <a:srgbClr val="004B96"/>
                </a:solidFill>
              </a:rPr>
              <a:t>Uncertainty approximation improvements</a:t>
            </a:r>
            <a:endParaRPr>
              <a:solidFill>
                <a:srgbClr val="004B96"/>
              </a:solidFill>
            </a:endParaRPr>
          </a:p>
          <a:p>
            <a:pPr indent="-325755" lvl="1" marL="914400" rtl="0" algn="l">
              <a:spcBef>
                <a:spcPts val="1200"/>
              </a:spcBef>
              <a:spcAft>
                <a:spcPts val="0"/>
              </a:spcAft>
              <a:buClr>
                <a:srgbClr val="004B96"/>
              </a:buClr>
              <a:buSzPct val="100000"/>
              <a:buChar char="o"/>
            </a:pPr>
            <a:r>
              <a:rPr lang="en">
                <a:solidFill>
                  <a:srgbClr val="004B96"/>
                </a:solidFill>
              </a:rPr>
              <a:t>SLAM principal axis estimate improvements</a:t>
            </a:r>
            <a:endParaRPr>
              <a:solidFill>
                <a:srgbClr val="004B96"/>
              </a:solidFill>
            </a:endParaRPr>
          </a:p>
          <a:p>
            <a:pPr indent="-325755" lvl="1" marL="914400" rtl="0" algn="l">
              <a:spcBef>
                <a:spcPts val="1200"/>
              </a:spcBef>
              <a:spcAft>
                <a:spcPts val="0"/>
              </a:spcAft>
              <a:buClr>
                <a:srgbClr val="004B96"/>
              </a:buClr>
              <a:buSzPct val="100000"/>
              <a:buChar char="o"/>
            </a:pPr>
            <a:r>
              <a:rPr lang="en">
                <a:solidFill>
                  <a:srgbClr val="004B96"/>
                </a:solidFill>
              </a:rPr>
              <a:t>Ground operator parameter selection for test customization</a:t>
            </a:r>
            <a:endParaRPr>
              <a:solidFill>
                <a:srgbClr val="004B96"/>
              </a:solidFill>
            </a:endParaRPr>
          </a:p>
          <a:p>
            <a:pPr indent="-325755" lvl="1" marL="914400" rtl="0" algn="l">
              <a:spcBef>
                <a:spcPts val="1200"/>
              </a:spcBef>
              <a:spcAft>
                <a:spcPts val="1200"/>
              </a:spcAft>
              <a:buClr>
                <a:srgbClr val="004B96"/>
              </a:buClr>
              <a:buSzPct val="100000"/>
              <a:buChar char="o"/>
            </a:pPr>
            <a:r>
              <a:rPr lang="en">
                <a:solidFill>
                  <a:srgbClr val="004B96"/>
                </a:solidFill>
              </a:rPr>
              <a:t>And more!</a:t>
            </a:r>
            <a:endParaRPr>
              <a:solidFill>
                <a:srgbClr val="004B96"/>
              </a:solidFill>
            </a:endParaRPr>
          </a:p>
        </p:txBody>
      </p:sp>
      <p:sp>
        <p:nvSpPr>
          <p:cNvPr id="435" name="Google Shape;435;p32"/>
          <p:cNvSpPr txBox="1"/>
          <p:nvPr/>
        </p:nvSpPr>
        <p:spPr>
          <a:xfrm>
            <a:off x="1690775" y="79450"/>
            <a:ext cx="6759900" cy="2656200"/>
          </a:xfrm>
          <a:prstGeom prst="rect">
            <a:avLst/>
          </a:prstGeom>
          <a:noFill/>
          <a:ln>
            <a:noFill/>
          </a:ln>
        </p:spPr>
        <p:txBody>
          <a:bodyPr anchorCtr="0" anchor="t" bIns="91425" lIns="91425" spcFirstLastPara="1" rIns="91425" wrap="square" tIns="91425">
            <a:spAutoFit/>
          </a:bodyPr>
          <a:lstStyle/>
          <a:p>
            <a:pPr indent="0" lvl="0" marL="0" rtl="0" algn="r">
              <a:lnSpc>
                <a:spcPct val="90000"/>
              </a:lnSpc>
              <a:spcBef>
                <a:spcPts val="0"/>
              </a:spcBef>
              <a:spcAft>
                <a:spcPts val="0"/>
              </a:spcAft>
              <a:buClr>
                <a:schemeClr val="dk1"/>
              </a:buClr>
              <a:buSzPts val="1100"/>
              <a:buFont typeface="Arial"/>
              <a:buNone/>
            </a:pPr>
            <a:r>
              <a:rPr lang="en" sz="2230">
                <a:solidFill>
                  <a:schemeClr val="accent5"/>
                </a:solidFill>
              </a:rPr>
              <a:t>ISS test session #2</a:t>
            </a:r>
            <a:endParaRPr sz="2230">
              <a:solidFill>
                <a:schemeClr val="accent5"/>
              </a:solidFill>
            </a:endParaRPr>
          </a:p>
          <a:p>
            <a:pPr indent="0" lvl="0" marL="0" rtl="0" algn="r">
              <a:lnSpc>
                <a:spcPct val="90000"/>
              </a:lnSpc>
              <a:spcBef>
                <a:spcPts val="0"/>
              </a:spcBef>
              <a:spcAft>
                <a:spcPts val="0"/>
              </a:spcAft>
              <a:buClr>
                <a:schemeClr val="dk1"/>
              </a:buClr>
              <a:buSzPts val="1100"/>
              <a:buFont typeface="Arial"/>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p:txBody>
      </p:sp>
      <p:sp>
        <p:nvSpPr>
          <p:cNvPr id="436" name="Google Shape;436;p32"/>
          <p:cNvSpPr txBox="1"/>
          <p:nvPr>
            <p:ph type="title"/>
          </p:nvPr>
        </p:nvSpPr>
        <p:spPr>
          <a:xfrm>
            <a:off x="480943" y="116200"/>
            <a:ext cx="2462100" cy="483900"/>
          </a:xfrm>
          <a:prstGeom prst="rect">
            <a:avLst/>
          </a:prstGeom>
        </p:spPr>
        <p:txBody>
          <a:bodyPr anchorCtr="0" anchor="ctr" bIns="34275" lIns="68575" spcFirstLastPara="1" rIns="68575" wrap="square" tIns="34275">
            <a:noAutofit/>
          </a:bodyPr>
          <a:lstStyle/>
          <a:p>
            <a:pPr indent="0" lvl="0" marL="0" rtl="0" algn="l">
              <a:spcBef>
                <a:spcPts val="0"/>
              </a:spcBef>
              <a:spcAft>
                <a:spcPts val="0"/>
              </a:spcAft>
              <a:buClr>
                <a:schemeClr val="dk1"/>
              </a:buClr>
              <a:buSzPts val="720"/>
              <a:buFont typeface="Arial"/>
              <a:buNone/>
            </a:pPr>
            <a:r>
              <a:rPr b="1" lang="en" sz="2500">
                <a:solidFill>
                  <a:srgbClr val="00478E"/>
                </a:solidFill>
              </a:rPr>
              <a:t>ROAM</a:t>
            </a:r>
            <a:endParaRPr sz="2500">
              <a:solidFill>
                <a:schemeClr val="accent5"/>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0" name="Shape 440"/>
        <p:cNvGrpSpPr/>
        <p:nvPr/>
      </p:nvGrpSpPr>
      <p:grpSpPr>
        <a:xfrm>
          <a:off x="0" y="0"/>
          <a:ext cx="0" cy="0"/>
          <a:chOff x="0" y="0"/>
          <a:chExt cx="0" cy="0"/>
        </a:xfrm>
      </p:grpSpPr>
      <p:sp>
        <p:nvSpPr>
          <p:cNvPr id="441" name="Google Shape;441;p33"/>
          <p:cNvSpPr txBox="1"/>
          <p:nvPr>
            <p:ph idx="1" type="body"/>
          </p:nvPr>
        </p:nvSpPr>
        <p:spPr>
          <a:xfrm>
            <a:off x="628650" y="1055669"/>
            <a:ext cx="7886700" cy="3577200"/>
          </a:xfrm>
          <a:prstGeom prst="rect">
            <a:avLst/>
          </a:prstGeom>
        </p:spPr>
        <p:txBody>
          <a:bodyPr anchorCtr="0" anchor="t" bIns="34275" lIns="68575" spcFirstLastPara="1" rIns="68575" wrap="square" tIns="34275">
            <a:normAutofit/>
          </a:bodyPr>
          <a:lstStyle/>
          <a:p>
            <a:pPr indent="0" lvl="0" marL="0" rtl="0" algn="l">
              <a:spcBef>
                <a:spcPts val="800"/>
              </a:spcBef>
              <a:spcAft>
                <a:spcPts val="0"/>
              </a:spcAft>
              <a:buNone/>
            </a:pPr>
            <a:r>
              <a:rPr lang="en">
                <a:solidFill>
                  <a:srgbClr val="004B96"/>
                </a:solidFill>
              </a:rPr>
              <a:t>Thanks to the NASA Ames Ops Team, Brian Coltin, In Won Park, Ryan Soussan, Ruben Garcia Ruiz, Jose Cortez, Jose Benavides, Prof. Dave Miller, and many others for their expertise and assistance.</a:t>
            </a:r>
            <a:endParaRPr>
              <a:solidFill>
                <a:srgbClr val="004B96"/>
              </a:solidFill>
            </a:endParaRPr>
          </a:p>
          <a:p>
            <a:pPr indent="0" lvl="0" marL="0" rtl="0" algn="l">
              <a:spcBef>
                <a:spcPts val="1200"/>
              </a:spcBef>
              <a:spcAft>
                <a:spcPts val="0"/>
              </a:spcAft>
              <a:buNone/>
            </a:pPr>
            <a:r>
              <a:t/>
            </a:r>
            <a:endParaRPr>
              <a:solidFill>
                <a:srgbClr val="004B96"/>
              </a:solidFill>
            </a:endParaRPr>
          </a:p>
          <a:p>
            <a:pPr indent="0" lvl="0" marL="0" rtl="0" algn="l">
              <a:spcBef>
                <a:spcPts val="1200"/>
              </a:spcBef>
              <a:spcAft>
                <a:spcPts val="1200"/>
              </a:spcAft>
              <a:buNone/>
            </a:pPr>
            <a:r>
              <a:rPr lang="en">
                <a:solidFill>
                  <a:srgbClr val="004B96"/>
                </a:solidFill>
              </a:rPr>
              <a:t>Thanks to our sponsors including ISS National Lab, Draper </a:t>
            </a:r>
            <a:r>
              <a:rPr lang="en">
                <a:solidFill>
                  <a:srgbClr val="004B96"/>
                </a:solidFill>
              </a:rPr>
              <a:t>Laboratory</a:t>
            </a:r>
            <a:r>
              <a:rPr lang="en">
                <a:solidFill>
                  <a:srgbClr val="004B96"/>
                </a:solidFill>
              </a:rPr>
              <a:t>, NASA Space Technology Research Fellowship, DLR, and others.</a:t>
            </a:r>
            <a:endParaRPr>
              <a:solidFill>
                <a:srgbClr val="004B96"/>
              </a:solidFill>
            </a:endParaRPr>
          </a:p>
        </p:txBody>
      </p:sp>
      <p:sp>
        <p:nvSpPr>
          <p:cNvPr id="442" name="Google Shape;442;p33"/>
          <p:cNvSpPr txBox="1"/>
          <p:nvPr/>
        </p:nvSpPr>
        <p:spPr>
          <a:xfrm>
            <a:off x="1699725" y="111400"/>
            <a:ext cx="6759900" cy="2656200"/>
          </a:xfrm>
          <a:prstGeom prst="rect">
            <a:avLst/>
          </a:prstGeom>
          <a:noFill/>
          <a:ln>
            <a:noFill/>
          </a:ln>
        </p:spPr>
        <p:txBody>
          <a:bodyPr anchorCtr="0" anchor="t" bIns="91425" lIns="91425" spcFirstLastPara="1" rIns="91425" wrap="square" tIns="91425">
            <a:spAutoFit/>
          </a:bodyPr>
          <a:lstStyle/>
          <a:p>
            <a:pPr indent="0" lvl="0" marL="0" rtl="0" algn="r">
              <a:lnSpc>
                <a:spcPct val="90000"/>
              </a:lnSpc>
              <a:spcBef>
                <a:spcPts val="0"/>
              </a:spcBef>
              <a:spcAft>
                <a:spcPts val="0"/>
              </a:spcAft>
              <a:buClr>
                <a:schemeClr val="dk1"/>
              </a:buClr>
              <a:buSzPts val="1100"/>
              <a:buFont typeface="Arial"/>
              <a:buNone/>
            </a:pPr>
            <a:r>
              <a:rPr lang="en" sz="2230">
                <a:solidFill>
                  <a:schemeClr val="accent5"/>
                </a:solidFill>
              </a:rPr>
              <a:t>Questions?</a:t>
            </a:r>
            <a:endParaRPr sz="2230">
              <a:solidFill>
                <a:schemeClr val="accent5"/>
              </a:solidFill>
            </a:endParaRPr>
          </a:p>
          <a:p>
            <a:pPr indent="0" lvl="0" marL="0" rtl="0" algn="r">
              <a:lnSpc>
                <a:spcPct val="90000"/>
              </a:lnSpc>
              <a:spcBef>
                <a:spcPts val="0"/>
              </a:spcBef>
              <a:spcAft>
                <a:spcPts val="0"/>
              </a:spcAft>
              <a:buClr>
                <a:schemeClr val="dk1"/>
              </a:buClr>
              <a:buSzPts val="1100"/>
              <a:buFont typeface="Arial"/>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p:txBody>
      </p:sp>
      <p:sp>
        <p:nvSpPr>
          <p:cNvPr id="443" name="Google Shape;443;p33"/>
          <p:cNvSpPr txBox="1"/>
          <p:nvPr>
            <p:ph type="title"/>
          </p:nvPr>
        </p:nvSpPr>
        <p:spPr>
          <a:xfrm>
            <a:off x="480943" y="116200"/>
            <a:ext cx="2462100" cy="483900"/>
          </a:xfrm>
          <a:prstGeom prst="rect">
            <a:avLst/>
          </a:prstGeom>
        </p:spPr>
        <p:txBody>
          <a:bodyPr anchorCtr="0" anchor="ctr" bIns="34275" lIns="68575" spcFirstLastPara="1" rIns="68575" wrap="square" tIns="34275">
            <a:noAutofit/>
          </a:bodyPr>
          <a:lstStyle/>
          <a:p>
            <a:pPr indent="0" lvl="0" marL="0" rtl="0" algn="l">
              <a:spcBef>
                <a:spcPts val="0"/>
              </a:spcBef>
              <a:spcAft>
                <a:spcPts val="0"/>
              </a:spcAft>
              <a:buClr>
                <a:schemeClr val="dk1"/>
              </a:buClr>
              <a:buSzPts val="720"/>
              <a:buFont typeface="Arial"/>
              <a:buNone/>
            </a:pPr>
            <a:r>
              <a:rPr b="1" lang="en" sz="2500">
                <a:solidFill>
                  <a:srgbClr val="00478E"/>
                </a:solidFill>
              </a:rPr>
              <a:t>ROAM</a:t>
            </a:r>
            <a:endParaRPr sz="2500">
              <a:solidFill>
                <a:schemeClr val="accent5"/>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8" name="Shape 448"/>
        <p:cNvGrpSpPr/>
        <p:nvPr/>
      </p:nvGrpSpPr>
      <p:grpSpPr>
        <a:xfrm>
          <a:off x="0" y="0"/>
          <a:ext cx="0" cy="0"/>
          <a:chOff x="0" y="0"/>
          <a:chExt cx="0" cy="0"/>
        </a:xfrm>
      </p:grpSpPr>
      <p:sp>
        <p:nvSpPr>
          <p:cNvPr id="449" name="Google Shape;449;p34"/>
          <p:cNvSpPr txBox="1"/>
          <p:nvPr>
            <p:ph type="title"/>
          </p:nvPr>
        </p:nvSpPr>
        <p:spPr>
          <a:xfrm>
            <a:off x="628650" y="1444535"/>
            <a:ext cx="7886700" cy="994200"/>
          </a:xfrm>
          <a:prstGeom prst="rect">
            <a:avLst/>
          </a:prstGeom>
          <a:noFill/>
          <a:ln>
            <a:noFill/>
          </a:ln>
        </p:spPr>
        <p:txBody>
          <a:bodyPr anchorCtr="0" anchor="ctr" bIns="34275" lIns="68575" spcFirstLastPara="1" rIns="68575" wrap="square" tIns="34275">
            <a:normAutofit fontScale="90000"/>
          </a:bodyPr>
          <a:lstStyle/>
          <a:p>
            <a:pPr indent="0" lvl="0" marL="0" rtl="0" algn="ctr">
              <a:lnSpc>
                <a:spcPct val="100000"/>
              </a:lnSpc>
              <a:spcBef>
                <a:spcPts val="0"/>
              </a:spcBef>
              <a:spcAft>
                <a:spcPts val="0"/>
              </a:spcAft>
              <a:buClr>
                <a:schemeClr val="dk1"/>
              </a:buClr>
              <a:buSzPct val="100000"/>
              <a:buFont typeface="Calibri"/>
              <a:buNone/>
            </a:pPr>
            <a:r>
              <a:rPr lang="en">
                <a:solidFill>
                  <a:srgbClr val="004B96"/>
                </a:solidFill>
              </a:rPr>
              <a:t> Astrobee Working Group Meeting</a:t>
            </a:r>
            <a:endParaRPr>
              <a:solidFill>
                <a:srgbClr val="004B96"/>
              </a:solidFill>
            </a:endParaRPr>
          </a:p>
          <a:p>
            <a:pPr indent="0" lvl="0" marL="0" rtl="0" algn="ctr">
              <a:lnSpc>
                <a:spcPct val="100000"/>
              </a:lnSpc>
              <a:spcBef>
                <a:spcPts val="0"/>
              </a:spcBef>
              <a:spcAft>
                <a:spcPts val="0"/>
              </a:spcAft>
              <a:buClr>
                <a:schemeClr val="dk1"/>
              </a:buClr>
              <a:buSzPct val="100000"/>
              <a:buFont typeface="Calibri"/>
              <a:buNone/>
            </a:pPr>
            <a:r>
              <a:t/>
            </a:r>
            <a:endParaRPr/>
          </a:p>
          <a:p>
            <a:pPr indent="0" lvl="0" marL="0" rtl="0" algn="ctr">
              <a:lnSpc>
                <a:spcPct val="90000"/>
              </a:lnSpc>
              <a:spcBef>
                <a:spcPts val="0"/>
              </a:spcBef>
              <a:spcAft>
                <a:spcPts val="0"/>
              </a:spcAft>
              <a:buClr>
                <a:schemeClr val="dk1"/>
              </a:buClr>
              <a:buSzPct val="100000"/>
              <a:buFont typeface="Calibri"/>
              <a:buNone/>
            </a:pPr>
            <a:r>
              <a:rPr b="1" lang="en" sz="3000">
                <a:solidFill>
                  <a:srgbClr val="00478E"/>
                </a:solidFill>
              </a:rPr>
              <a:t>MIT/IST/KTH ReSWARM</a:t>
            </a:r>
            <a:br>
              <a:rPr lang="en" sz="3000"/>
            </a:br>
            <a:br>
              <a:rPr lang="en" sz="3000"/>
            </a:br>
            <a:r>
              <a:rPr lang="en" sz="1600">
                <a:solidFill>
                  <a:srgbClr val="00478E"/>
                </a:solidFill>
              </a:rPr>
              <a:t>Monica Ekal</a:t>
            </a:r>
            <a:r>
              <a:rPr baseline="30000" lang="en" sz="1600">
                <a:solidFill>
                  <a:srgbClr val="00478E"/>
                </a:solidFill>
              </a:rPr>
              <a:t>1</a:t>
            </a:r>
            <a:r>
              <a:rPr lang="en" sz="1600">
                <a:solidFill>
                  <a:srgbClr val="00478E"/>
                </a:solidFill>
              </a:rPr>
              <a:t>, Keenan Albee</a:t>
            </a:r>
            <a:r>
              <a:rPr baseline="30000" lang="en" sz="1600">
                <a:solidFill>
                  <a:srgbClr val="00478E"/>
                </a:solidFill>
              </a:rPr>
              <a:t>2</a:t>
            </a:r>
            <a:r>
              <a:rPr lang="en" sz="1600">
                <a:solidFill>
                  <a:srgbClr val="00478E"/>
                </a:solidFill>
              </a:rPr>
              <a:t>, Bryce Doerr</a:t>
            </a:r>
            <a:r>
              <a:rPr baseline="30000" lang="en" sz="1600">
                <a:solidFill>
                  <a:srgbClr val="00478E"/>
                </a:solidFill>
              </a:rPr>
              <a:t> 2</a:t>
            </a:r>
            <a:r>
              <a:rPr lang="en" sz="1600">
                <a:solidFill>
                  <a:srgbClr val="00478E"/>
                </a:solidFill>
              </a:rPr>
              <a:t>, Pedro Roque</a:t>
            </a:r>
            <a:r>
              <a:rPr baseline="30000" lang="en" sz="1600">
                <a:solidFill>
                  <a:srgbClr val="00478E"/>
                </a:solidFill>
              </a:rPr>
              <a:t>4</a:t>
            </a:r>
            <a:r>
              <a:rPr lang="en" sz="1600">
                <a:solidFill>
                  <a:srgbClr val="00478E"/>
                </a:solidFill>
              </a:rPr>
              <a:t>, Rodrigo Ventura</a:t>
            </a:r>
            <a:r>
              <a:rPr baseline="30000" lang="en" sz="1600">
                <a:solidFill>
                  <a:srgbClr val="00478E"/>
                </a:solidFill>
              </a:rPr>
              <a:t>1</a:t>
            </a:r>
            <a:r>
              <a:rPr lang="en" sz="1600">
                <a:solidFill>
                  <a:srgbClr val="00478E"/>
                </a:solidFill>
              </a:rPr>
              <a:t>, Richard Linares</a:t>
            </a:r>
            <a:r>
              <a:rPr baseline="30000" lang="en" sz="1600">
                <a:solidFill>
                  <a:srgbClr val="00478E"/>
                </a:solidFill>
              </a:rPr>
              <a:t>2</a:t>
            </a:r>
            <a:br>
              <a:rPr baseline="30000" lang="en" sz="1600">
                <a:solidFill>
                  <a:srgbClr val="00478E"/>
                </a:solidFill>
              </a:rPr>
            </a:br>
            <a:br>
              <a:rPr baseline="30000" lang="en" sz="1600">
                <a:solidFill>
                  <a:srgbClr val="00478E"/>
                </a:solidFill>
              </a:rPr>
            </a:br>
            <a:r>
              <a:rPr lang="en" sz="1600">
                <a:solidFill>
                  <a:srgbClr val="00478E"/>
                </a:solidFill>
              </a:rPr>
              <a:t>In collaboration with: Brian Coltin</a:t>
            </a:r>
            <a:r>
              <a:rPr baseline="30000" lang="en" sz="1600">
                <a:solidFill>
                  <a:srgbClr val="00478E"/>
                </a:solidFill>
              </a:rPr>
              <a:t>3 </a:t>
            </a:r>
            <a:r>
              <a:rPr lang="en" sz="1600">
                <a:solidFill>
                  <a:srgbClr val="00478E"/>
                </a:solidFill>
              </a:rPr>
              <a:t>David W. Miller</a:t>
            </a:r>
            <a:r>
              <a:rPr baseline="30000" lang="en" sz="1600">
                <a:solidFill>
                  <a:srgbClr val="00478E"/>
                </a:solidFill>
              </a:rPr>
              <a:t>2 </a:t>
            </a:r>
            <a:r>
              <a:rPr lang="en" sz="1600">
                <a:solidFill>
                  <a:srgbClr val="00478E"/>
                </a:solidFill>
              </a:rPr>
              <a:t>Dimos V. Dimarogonas</a:t>
            </a:r>
            <a:r>
              <a:rPr baseline="30000" lang="en" sz="1600">
                <a:solidFill>
                  <a:srgbClr val="00478E"/>
                </a:solidFill>
              </a:rPr>
              <a:t>4</a:t>
            </a:r>
            <a:br>
              <a:rPr lang="en" sz="1600">
                <a:solidFill>
                  <a:srgbClr val="00478E"/>
                </a:solidFill>
              </a:rPr>
            </a:br>
            <a:br>
              <a:rPr lang="en" sz="1600">
                <a:solidFill>
                  <a:srgbClr val="00478E"/>
                </a:solidFill>
              </a:rPr>
            </a:br>
            <a:br>
              <a:rPr lang="en" sz="1600">
                <a:solidFill>
                  <a:srgbClr val="00478E"/>
                </a:solidFill>
              </a:rPr>
            </a:br>
            <a:r>
              <a:rPr baseline="30000" lang="en" sz="1200">
                <a:solidFill>
                  <a:srgbClr val="004B96"/>
                </a:solidFill>
              </a:rPr>
              <a:t>1 </a:t>
            </a:r>
            <a:r>
              <a:rPr lang="en" sz="1200">
                <a:solidFill>
                  <a:srgbClr val="004B96"/>
                </a:solidFill>
              </a:rPr>
              <a:t>Institute for Systems and Robotics, Instituto Superior Técnico</a:t>
            </a:r>
            <a:br>
              <a:rPr lang="en" sz="1200">
                <a:solidFill>
                  <a:srgbClr val="004B96"/>
                </a:solidFill>
              </a:rPr>
            </a:br>
            <a:r>
              <a:rPr lang="en" sz="1200">
                <a:solidFill>
                  <a:srgbClr val="004B96"/>
                </a:solidFill>
              </a:rPr>
              <a:t> </a:t>
            </a:r>
            <a:r>
              <a:rPr baseline="30000" lang="en" sz="1200">
                <a:solidFill>
                  <a:srgbClr val="004B96"/>
                </a:solidFill>
              </a:rPr>
              <a:t>2 </a:t>
            </a:r>
            <a:r>
              <a:rPr lang="en" sz="1200">
                <a:solidFill>
                  <a:srgbClr val="004B96"/>
                </a:solidFill>
              </a:rPr>
              <a:t>Department of Aeronautics and Astronautics, Massachusetts Institute of Technology</a:t>
            </a:r>
            <a:br>
              <a:rPr lang="en" sz="1200">
                <a:solidFill>
                  <a:srgbClr val="004B96"/>
                </a:solidFill>
              </a:rPr>
            </a:br>
            <a:r>
              <a:rPr lang="en" sz="1200">
                <a:solidFill>
                  <a:srgbClr val="004B96"/>
                </a:solidFill>
              </a:rPr>
              <a:t>  </a:t>
            </a:r>
            <a:r>
              <a:rPr baseline="30000" lang="en" sz="1200">
                <a:solidFill>
                  <a:srgbClr val="004B96"/>
                </a:solidFill>
              </a:rPr>
              <a:t>3 </a:t>
            </a:r>
            <a:r>
              <a:rPr lang="en" sz="1200">
                <a:solidFill>
                  <a:srgbClr val="004B96"/>
                </a:solidFill>
              </a:rPr>
              <a:t>SGT Inc., NASA Ames Research Center</a:t>
            </a:r>
            <a:br>
              <a:rPr lang="en" sz="1200">
                <a:solidFill>
                  <a:srgbClr val="004B96"/>
                </a:solidFill>
              </a:rPr>
            </a:br>
            <a:r>
              <a:rPr lang="en" sz="1200">
                <a:solidFill>
                  <a:srgbClr val="004B96"/>
                </a:solidFill>
              </a:rPr>
              <a:t> </a:t>
            </a:r>
            <a:r>
              <a:rPr baseline="30000" lang="en" sz="1200">
                <a:solidFill>
                  <a:srgbClr val="004B96"/>
                </a:solidFill>
              </a:rPr>
              <a:t>4 </a:t>
            </a:r>
            <a:r>
              <a:rPr b="0" i="0" lang="en" sz="1200">
                <a:solidFill>
                  <a:srgbClr val="004B96"/>
                </a:solidFill>
              </a:rPr>
              <a:t>KTH Royal Institute of Technology</a:t>
            </a:r>
            <a:br>
              <a:rPr lang="en" sz="1400"/>
            </a:br>
            <a:br>
              <a:rPr lang="en" sz="1400"/>
            </a:br>
            <a:br>
              <a:rPr lang="en" sz="1400">
                <a:solidFill>
                  <a:srgbClr val="6D9EEB"/>
                </a:solidFill>
              </a:rPr>
            </a:br>
            <a:endParaRPr sz="1400">
              <a:solidFill>
                <a:srgbClr val="6D9EEB"/>
              </a:solidFill>
            </a:endParaRPr>
          </a:p>
        </p:txBody>
      </p:sp>
      <p:pic>
        <p:nvPicPr>
          <p:cNvPr id="450" name="Google Shape;450;p34"/>
          <p:cNvPicPr preferRelativeResize="0"/>
          <p:nvPr/>
        </p:nvPicPr>
        <p:blipFill rotWithShape="1">
          <a:blip r:embed="rId3">
            <a:alphaModFix/>
          </a:blip>
          <a:srcRect b="0" l="0" r="0" t="0"/>
          <a:stretch/>
        </p:blipFill>
        <p:spPr>
          <a:xfrm>
            <a:off x="522927" y="3452749"/>
            <a:ext cx="814206" cy="984927"/>
          </a:xfrm>
          <a:prstGeom prst="rect">
            <a:avLst/>
          </a:prstGeom>
          <a:noFill/>
          <a:ln>
            <a:noFill/>
          </a:ln>
        </p:spPr>
      </p:pic>
      <p:pic>
        <p:nvPicPr>
          <p:cNvPr id="451" name="Google Shape;451;p34"/>
          <p:cNvPicPr preferRelativeResize="0"/>
          <p:nvPr/>
        </p:nvPicPr>
        <p:blipFill rotWithShape="1">
          <a:blip r:embed="rId4">
            <a:alphaModFix/>
          </a:blip>
          <a:srcRect b="0" l="0" r="0" t="0"/>
          <a:stretch/>
        </p:blipFill>
        <p:spPr>
          <a:xfrm>
            <a:off x="7476667" y="3449382"/>
            <a:ext cx="1192980" cy="991665"/>
          </a:xfrm>
          <a:prstGeom prst="rect">
            <a:avLst/>
          </a:prstGeom>
          <a:noFill/>
          <a:ln>
            <a:noFill/>
          </a:ln>
        </p:spPr>
      </p:pic>
      <p:pic>
        <p:nvPicPr>
          <p:cNvPr id="452" name="Google Shape;452;p34"/>
          <p:cNvPicPr preferRelativeResize="0"/>
          <p:nvPr/>
        </p:nvPicPr>
        <p:blipFill rotWithShape="1">
          <a:blip r:embed="rId5">
            <a:alphaModFix/>
          </a:blip>
          <a:srcRect b="0" l="0" r="0" t="0"/>
          <a:stretch/>
        </p:blipFill>
        <p:spPr>
          <a:xfrm>
            <a:off x="2804835" y="3611955"/>
            <a:ext cx="1287091" cy="666529"/>
          </a:xfrm>
          <a:prstGeom prst="rect">
            <a:avLst/>
          </a:prstGeom>
          <a:noFill/>
          <a:ln>
            <a:noFill/>
          </a:ln>
        </p:spPr>
      </p:pic>
      <p:pic>
        <p:nvPicPr>
          <p:cNvPr descr="A picture containing icon&#10;&#10;Description automatically generated" id="453" name="Google Shape;453;p34"/>
          <p:cNvPicPr preferRelativeResize="0"/>
          <p:nvPr/>
        </p:nvPicPr>
        <p:blipFill rotWithShape="1">
          <a:blip r:embed="rId6">
            <a:alphaModFix/>
          </a:blip>
          <a:srcRect b="0" l="0" r="0" t="0"/>
          <a:stretch/>
        </p:blipFill>
        <p:spPr>
          <a:xfrm>
            <a:off x="1337133" y="3327278"/>
            <a:ext cx="735806" cy="1235869"/>
          </a:xfrm>
          <a:prstGeom prst="rect">
            <a:avLst/>
          </a:prstGeom>
          <a:noFill/>
          <a:ln>
            <a:noFill/>
          </a:ln>
        </p:spPr>
      </p:pic>
      <p:pic>
        <p:nvPicPr>
          <p:cNvPr id="454" name="Google Shape;454;p34"/>
          <p:cNvPicPr preferRelativeResize="0"/>
          <p:nvPr/>
        </p:nvPicPr>
        <p:blipFill>
          <a:blip r:embed="rId7">
            <a:alphaModFix/>
          </a:blip>
          <a:stretch>
            <a:fillRect/>
          </a:stretch>
        </p:blipFill>
        <p:spPr>
          <a:xfrm>
            <a:off x="5244694" y="3448082"/>
            <a:ext cx="994290" cy="99427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9" name="Shape 459"/>
        <p:cNvGrpSpPr/>
        <p:nvPr/>
      </p:nvGrpSpPr>
      <p:grpSpPr>
        <a:xfrm>
          <a:off x="0" y="0"/>
          <a:ext cx="0" cy="0"/>
          <a:chOff x="0" y="0"/>
          <a:chExt cx="0" cy="0"/>
        </a:xfrm>
      </p:grpSpPr>
      <p:sp>
        <p:nvSpPr>
          <p:cNvPr id="460" name="Google Shape;460;p35"/>
          <p:cNvSpPr txBox="1"/>
          <p:nvPr>
            <p:ph idx="1" type="body"/>
          </p:nvPr>
        </p:nvSpPr>
        <p:spPr>
          <a:xfrm>
            <a:off x="628650" y="1369219"/>
            <a:ext cx="8270100" cy="3263400"/>
          </a:xfrm>
          <a:prstGeom prst="rect">
            <a:avLst/>
          </a:prstGeom>
        </p:spPr>
        <p:txBody>
          <a:bodyPr anchorCtr="0" anchor="t" bIns="34275" lIns="68575" spcFirstLastPara="1" rIns="68575" wrap="square" tIns="34275">
            <a:normAutofit/>
          </a:bodyPr>
          <a:lstStyle/>
          <a:p>
            <a:pPr indent="0" lvl="0" marL="0" marR="0" rtl="0" algn="ctr">
              <a:lnSpc>
                <a:spcPct val="100000"/>
              </a:lnSpc>
              <a:spcBef>
                <a:spcPts val="0"/>
              </a:spcBef>
              <a:spcAft>
                <a:spcPts val="0"/>
              </a:spcAft>
              <a:buNone/>
            </a:pPr>
            <a:r>
              <a:rPr b="1" lang="en" sz="1600">
                <a:solidFill>
                  <a:srgbClr val="004B96"/>
                </a:solidFill>
                <a:latin typeface="Calibri"/>
                <a:ea typeface="Calibri"/>
                <a:cs typeface="Calibri"/>
                <a:sym typeface="Calibri"/>
              </a:rPr>
              <a:t>Re</a:t>
            </a:r>
            <a:r>
              <a:rPr lang="en" sz="1600">
                <a:solidFill>
                  <a:srgbClr val="004B96"/>
                </a:solidFill>
                <a:latin typeface="Calibri"/>
                <a:ea typeface="Calibri"/>
                <a:cs typeface="Calibri"/>
                <a:sym typeface="Calibri"/>
              </a:rPr>
              <a:t>lative</a:t>
            </a:r>
            <a:r>
              <a:rPr b="1" lang="en" sz="1600">
                <a:solidFill>
                  <a:srgbClr val="004B96"/>
                </a:solidFill>
                <a:latin typeface="Calibri"/>
                <a:ea typeface="Calibri"/>
                <a:cs typeface="Calibri"/>
                <a:sym typeface="Calibri"/>
              </a:rPr>
              <a:t> S</a:t>
            </a:r>
            <a:r>
              <a:rPr lang="en" sz="1600">
                <a:solidFill>
                  <a:srgbClr val="004B96"/>
                </a:solidFill>
                <a:latin typeface="Calibri"/>
                <a:ea typeface="Calibri"/>
                <a:cs typeface="Calibri"/>
                <a:sym typeface="Calibri"/>
              </a:rPr>
              <a:t>atellite</a:t>
            </a:r>
            <a:r>
              <a:rPr b="1" lang="en" sz="1600">
                <a:solidFill>
                  <a:srgbClr val="004B96"/>
                </a:solidFill>
                <a:latin typeface="Calibri"/>
                <a:ea typeface="Calibri"/>
                <a:cs typeface="Calibri"/>
                <a:sym typeface="Calibri"/>
              </a:rPr>
              <a:t> </a:t>
            </a:r>
            <a:r>
              <a:rPr lang="en" sz="1600">
                <a:solidFill>
                  <a:srgbClr val="004B96"/>
                </a:solidFill>
                <a:latin typeface="Calibri"/>
                <a:ea typeface="Calibri"/>
                <a:cs typeface="Calibri"/>
                <a:sym typeface="Calibri"/>
              </a:rPr>
              <a:t>s</a:t>
            </a:r>
            <a:r>
              <a:rPr b="1" lang="en" sz="1600">
                <a:solidFill>
                  <a:srgbClr val="004B96"/>
                </a:solidFill>
                <a:latin typeface="Calibri"/>
                <a:ea typeface="Calibri"/>
                <a:cs typeface="Calibri"/>
                <a:sym typeface="Calibri"/>
              </a:rPr>
              <a:t>WA</a:t>
            </a:r>
            <a:r>
              <a:rPr lang="en" sz="1600">
                <a:solidFill>
                  <a:srgbClr val="004B96"/>
                </a:solidFill>
                <a:latin typeface="Calibri"/>
                <a:ea typeface="Calibri"/>
                <a:cs typeface="Calibri"/>
                <a:sym typeface="Calibri"/>
              </a:rPr>
              <a:t>rming</a:t>
            </a:r>
            <a:r>
              <a:rPr b="1" lang="en" sz="1600">
                <a:solidFill>
                  <a:srgbClr val="004B96"/>
                </a:solidFill>
                <a:latin typeface="Calibri"/>
                <a:ea typeface="Calibri"/>
                <a:cs typeface="Calibri"/>
                <a:sym typeface="Calibri"/>
              </a:rPr>
              <a:t> </a:t>
            </a:r>
            <a:r>
              <a:rPr lang="en" sz="1600">
                <a:solidFill>
                  <a:srgbClr val="004B96"/>
                </a:solidFill>
                <a:latin typeface="Calibri"/>
                <a:ea typeface="Calibri"/>
                <a:cs typeface="Calibri"/>
                <a:sym typeface="Calibri"/>
              </a:rPr>
              <a:t>and </a:t>
            </a:r>
            <a:r>
              <a:rPr b="1" lang="en" sz="1600">
                <a:solidFill>
                  <a:srgbClr val="004B96"/>
                </a:solidFill>
                <a:latin typeface="Calibri"/>
                <a:ea typeface="Calibri"/>
                <a:cs typeface="Calibri"/>
                <a:sym typeface="Calibri"/>
              </a:rPr>
              <a:t>R</a:t>
            </a:r>
            <a:r>
              <a:rPr lang="en" sz="1600">
                <a:solidFill>
                  <a:srgbClr val="004B96"/>
                </a:solidFill>
                <a:latin typeface="Calibri"/>
                <a:ea typeface="Calibri"/>
                <a:cs typeface="Calibri"/>
                <a:sym typeface="Calibri"/>
              </a:rPr>
              <a:t>obotic</a:t>
            </a:r>
            <a:r>
              <a:rPr b="1" lang="en" sz="1600">
                <a:solidFill>
                  <a:srgbClr val="004B96"/>
                </a:solidFill>
                <a:latin typeface="Calibri"/>
                <a:ea typeface="Calibri"/>
                <a:cs typeface="Calibri"/>
                <a:sym typeface="Calibri"/>
              </a:rPr>
              <a:t> M</a:t>
            </a:r>
            <a:r>
              <a:rPr lang="en" sz="1600">
                <a:solidFill>
                  <a:srgbClr val="004B96"/>
                </a:solidFill>
                <a:latin typeface="Calibri"/>
                <a:ea typeface="Calibri"/>
                <a:cs typeface="Calibri"/>
                <a:sym typeface="Calibri"/>
              </a:rPr>
              <a:t>aneuvering</a:t>
            </a:r>
            <a:endParaRPr sz="1600">
              <a:solidFill>
                <a:srgbClr val="004B96"/>
              </a:solidFill>
              <a:latin typeface="Calibri"/>
              <a:ea typeface="Calibri"/>
              <a:cs typeface="Calibri"/>
              <a:sym typeface="Calibri"/>
            </a:endParaRPr>
          </a:p>
          <a:p>
            <a:pPr indent="0" lvl="0" marL="0" marR="0" rtl="0" algn="l">
              <a:lnSpc>
                <a:spcPct val="100000"/>
              </a:lnSpc>
              <a:spcBef>
                <a:spcPts val="0"/>
              </a:spcBef>
              <a:spcAft>
                <a:spcPts val="0"/>
              </a:spcAft>
              <a:buNone/>
            </a:pPr>
            <a:r>
              <a:t/>
            </a:r>
            <a:endParaRPr b="1" sz="1600">
              <a:solidFill>
                <a:srgbClr val="004B96"/>
              </a:solidFill>
              <a:latin typeface="Calibri"/>
              <a:ea typeface="Calibri"/>
              <a:cs typeface="Calibri"/>
              <a:sym typeface="Calibri"/>
            </a:endParaRPr>
          </a:p>
          <a:p>
            <a:pPr indent="0" lvl="0" marL="0" marR="0" rtl="0" algn="l">
              <a:lnSpc>
                <a:spcPct val="100000"/>
              </a:lnSpc>
              <a:spcBef>
                <a:spcPts val="0"/>
              </a:spcBef>
              <a:spcAft>
                <a:spcPts val="0"/>
              </a:spcAft>
              <a:buNone/>
            </a:pPr>
            <a:r>
              <a:rPr lang="en" sz="1400">
                <a:solidFill>
                  <a:srgbClr val="004B96"/>
                </a:solidFill>
                <a:latin typeface="Calibri"/>
                <a:ea typeface="Calibri"/>
                <a:cs typeface="Calibri"/>
                <a:sym typeface="Calibri"/>
              </a:rPr>
              <a:t>Autonomous On-Orbit Assembly &amp; Servicing (i.e. repairing, refueling and reprovisioning) relies on advances in maneuvering autonomous satellite agents in real-time:</a:t>
            </a:r>
            <a:endParaRPr sz="1400">
              <a:solidFill>
                <a:srgbClr val="004B96"/>
              </a:solidFill>
              <a:latin typeface="Calibri"/>
              <a:ea typeface="Calibri"/>
              <a:cs typeface="Calibri"/>
              <a:sym typeface="Calibri"/>
            </a:endParaRPr>
          </a:p>
          <a:p>
            <a:pPr indent="-254000" lvl="0" marL="342900" marR="0" rtl="0" algn="l">
              <a:lnSpc>
                <a:spcPct val="100000"/>
              </a:lnSpc>
              <a:spcBef>
                <a:spcPts val="0"/>
              </a:spcBef>
              <a:spcAft>
                <a:spcPts val="0"/>
              </a:spcAft>
              <a:buClr>
                <a:srgbClr val="004B96"/>
              </a:buClr>
              <a:buSzPts val="1400"/>
              <a:buFont typeface="Calibri"/>
              <a:buChar char="-"/>
            </a:pPr>
            <a:r>
              <a:rPr lang="en" sz="1400">
                <a:solidFill>
                  <a:srgbClr val="004B96"/>
                </a:solidFill>
                <a:latin typeface="Calibri"/>
                <a:ea typeface="Calibri"/>
                <a:cs typeface="Calibri"/>
                <a:sym typeface="Calibri"/>
              </a:rPr>
              <a:t>Developing collision-free path planning is essential for accounting new constraints imposed by the construction of an on-orbit structure</a:t>
            </a:r>
            <a:endParaRPr sz="1400">
              <a:solidFill>
                <a:srgbClr val="004B96"/>
              </a:solidFill>
              <a:latin typeface="Calibri"/>
              <a:ea typeface="Calibri"/>
              <a:cs typeface="Calibri"/>
              <a:sym typeface="Calibri"/>
            </a:endParaRPr>
          </a:p>
          <a:p>
            <a:pPr indent="-254000" lvl="0" marL="342900" marR="0" rtl="0" algn="l">
              <a:lnSpc>
                <a:spcPct val="100000"/>
              </a:lnSpc>
              <a:spcBef>
                <a:spcPts val="0"/>
              </a:spcBef>
              <a:spcAft>
                <a:spcPts val="0"/>
              </a:spcAft>
              <a:buClr>
                <a:srgbClr val="004B96"/>
              </a:buClr>
              <a:buSzPts val="1400"/>
              <a:buFont typeface="Calibri"/>
              <a:buChar char="-"/>
            </a:pPr>
            <a:r>
              <a:rPr lang="en" sz="1400">
                <a:solidFill>
                  <a:srgbClr val="004B96"/>
                </a:solidFill>
                <a:latin typeface="Calibri"/>
                <a:ea typeface="Calibri"/>
                <a:cs typeface="Calibri"/>
                <a:sym typeface="Calibri"/>
              </a:rPr>
              <a:t>Learning dynamical properties of uncharacterized payloads provides the ability to precisely and safely maneuver components for assembly</a:t>
            </a:r>
            <a:endParaRPr sz="1400">
              <a:solidFill>
                <a:srgbClr val="004B96"/>
              </a:solidFill>
              <a:latin typeface="Calibri"/>
              <a:ea typeface="Calibri"/>
              <a:cs typeface="Calibri"/>
              <a:sym typeface="Calibri"/>
            </a:endParaRPr>
          </a:p>
          <a:p>
            <a:pPr indent="-254000" lvl="0" marL="342900" marR="0" rtl="0" algn="l">
              <a:lnSpc>
                <a:spcPct val="100000"/>
              </a:lnSpc>
              <a:spcBef>
                <a:spcPts val="0"/>
              </a:spcBef>
              <a:spcAft>
                <a:spcPts val="0"/>
              </a:spcAft>
              <a:buClr>
                <a:srgbClr val="004B96"/>
              </a:buClr>
              <a:buSzPts val="1400"/>
              <a:buFont typeface="Calibri"/>
              <a:buChar char="-"/>
            </a:pPr>
            <a:r>
              <a:rPr lang="en" sz="1400">
                <a:solidFill>
                  <a:srgbClr val="004B96"/>
                </a:solidFill>
                <a:latin typeface="Calibri"/>
                <a:ea typeface="Calibri"/>
                <a:cs typeface="Calibri"/>
                <a:sym typeface="Calibri"/>
              </a:rPr>
              <a:t>Coordinating teams of multiple servicing agents efficiently for safe, optimality-conscious, multi-spacecraft control</a:t>
            </a:r>
            <a:endParaRPr sz="1800">
              <a:solidFill>
                <a:srgbClr val="004B96"/>
              </a:solidFill>
              <a:latin typeface="Calibri"/>
              <a:ea typeface="Calibri"/>
              <a:cs typeface="Calibri"/>
              <a:sym typeface="Calibri"/>
            </a:endParaRPr>
          </a:p>
        </p:txBody>
      </p:sp>
      <p:sp>
        <p:nvSpPr>
          <p:cNvPr id="461" name="Google Shape;461;p35"/>
          <p:cNvSpPr txBox="1"/>
          <p:nvPr>
            <p:ph type="title"/>
          </p:nvPr>
        </p:nvSpPr>
        <p:spPr>
          <a:xfrm>
            <a:off x="480938" y="116205"/>
            <a:ext cx="5915100" cy="483900"/>
          </a:xfrm>
          <a:prstGeom prst="rect">
            <a:avLst/>
          </a:prstGeom>
        </p:spPr>
        <p:txBody>
          <a:bodyPr anchorCtr="0" anchor="ctr" bIns="34275" lIns="68575" spcFirstLastPara="1" rIns="68575" wrap="square" tIns="34275">
            <a:noAutofit/>
          </a:bodyPr>
          <a:lstStyle/>
          <a:p>
            <a:pPr indent="0" lvl="0" marL="0" rtl="0" algn="l">
              <a:spcBef>
                <a:spcPts val="0"/>
              </a:spcBef>
              <a:spcAft>
                <a:spcPts val="0"/>
              </a:spcAft>
              <a:buClr>
                <a:schemeClr val="dk1"/>
              </a:buClr>
              <a:buSzPts val="720"/>
              <a:buFont typeface="Arial"/>
              <a:buNone/>
            </a:pPr>
            <a:r>
              <a:rPr b="1" lang="en" sz="2500">
                <a:solidFill>
                  <a:srgbClr val="00478E"/>
                </a:solidFill>
                <a:latin typeface="Arial"/>
                <a:ea typeface="Arial"/>
                <a:cs typeface="Arial"/>
                <a:sym typeface="Arial"/>
              </a:rPr>
              <a:t>ReSWARM</a:t>
            </a:r>
            <a:endParaRPr sz="2500">
              <a:solidFill>
                <a:schemeClr val="accent5"/>
              </a:solidFill>
            </a:endParaRPr>
          </a:p>
        </p:txBody>
      </p:sp>
      <p:sp>
        <p:nvSpPr>
          <p:cNvPr id="462" name="Google Shape;462;p35"/>
          <p:cNvSpPr txBox="1"/>
          <p:nvPr/>
        </p:nvSpPr>
        <p:spPr>
          <a:xfrm>
            <a:off x="5459475" y="111400"/>
            <a:ext cx="3000000" cy="493500"/>
          </a:xfrm>
          <a:prstGeom prst="rect">
            <a:avLst/>
          </a:prstGeom>
          <a:noFill/>
          <a:ln>
            <a:noFill/>
          </a:ln>
        </p:spPr>
        <p:txBody>
          <a:bodyPr anchorCtr="0" anchor="t" bIns="91425" lIns="91425" spcFirstLastPara="1" rIns="91425" wrap="square" tIns="91425">
            <a:spAutoFit/>
          </a:bodyPr>
          <a:lstStyle/>
          <a:p>
            <a:pPr indent="0" lvl="0" marL="0" rtl="0" algn="r">
              <a:lnSpc>
                <a:spcPct val="90000"/>
              </a:lnSpc>
              <a:spcBef>
                <a:spcPts val="0"/>
              </a:spcBef>
              <a:spcAft>
                <a:spcPts val="0"/>
              </a:spcAft>
              <a:buNone/>
            </a:pPr>
            <a:r>
              <a:rPr lang="en" sz="2230">
                <a:solidFill>
                  <a:schemeClr val="accent5"/>
                </a:solidFill>
              </a:rPr>
              <a:t>Motivation</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7" name="Shape 467"/>
        <p:cNvGrpSpPr/>
        <p:nvPr/>
      </p:nvGrpSpPr>
      <p:grpSpPr>
        <a:xfrm>
          <a:off x="0" y="0"/>
          <a:ext cx="0" cy="0"/>
          <a:chOff x="0" y="0"/>
          <a:chExt cx="0" cy="0"/>
        </a:xfrm>
      </p:grpSpPr>
      <p:sp>
        <p:nvSpPr>
          <p:cNvPr id="468" name="Google Shape;468;p36"/>
          <p:cNvSpPr txBox="1"/>
          <p:nvPr/>
        </p:nvSpPr>
        <p:spPr>
          <a:xfrm>
            <a:off x="599044" y="1180575"/>
            <a:ext cx="5173200" cy="1000500"/>
          </a:xfrm>
          <a:prstGeom prst="rect">
            <a:avLst/>
          </a:prstGeom>
          <a:noFill/>
          <a:ln>
            <a:noFill/>
          </a:ln>
        </p:spPr>
        <p:txBody>
          <a:bodyPr anchorCtr="0" anchor="t" bIns="68575" lIns="68575" spcFirstLastPara="1" rIns="68575" wrap="square" tIns="68575">
            <a:spAutoFit/>
          </a:bodyPr>
          <a:lstStyle/>
          <a:p>
            <a:pPr indent="0" lvl="0" marL="0" marR="0" rtl="0" algn="l">
              <a:lnSpc>
                <a:spcPct val="100000"/>
              </a:lnSpc>
              <a:spcBef>
                <a:spcPts val="0"/>
              </a:spcBef>
              <a:spcAft>
                <a:spcPts val="0"/>
              </a:spcAft>
              <a:buNone/>
            </a:pPr>
            <a:r>
              <a:rPr b="1" i="1" lang="en" sz="1400">
                <a:solidFill>
                  <a:srgbClr val="004B96"/>
                </a:solidFill>
                <a:latin typeface="Calibri"/>
                <a:ea typeface="Calibri"/>
                <a:cs typeface="Calibri"/>
                <a:sym typeface="Calibri"/>
              </a:rPr>
              <a:t>Previously For SPHERES (2019):</a:t>
            </a:r>
            <a:endParaRPr b="1" i="1" sz="1400">
              <a:solidFill>
                <a:srgbClr val="004B96"/>
              </a:solidFill>
              <a:latin typeface="Calibri"/>
              <a:ea typeface="Calibri"/>
              <a:cs typeface="Calibri"/>
              <a:sym typeface="Calibri"/>
            </a:endParaRPr>
          </a:p>
          <a:p>
            <a:pPr indent="-254000" lvl="0" marL="342900" marR="0" rtl="0" algn="l">
              <a:lnSpc>
                <a:spcPct val="100000"/>
              </a:lnSpc>
              <a:spcBef>
                <a:spcPts val="0"/>
              </a:spcBef>
              <a:spcAft>
                <a:spcPts val="0"/>
              </a:spcAft>
              <a:buClr>
                <a:srgbClr val="004B96"/>
              </a:buClr>
              <a:buSzPts val="1400"/>
              <a:buFont typeface="Calibri"/>
              <a:buChar char="-"/>
            </a:pPr>
            <a:r>
              <a:rPr lang="en" sz="1400">
                <a:solidFill>
                  <a:srgbClr val="004B96"/>
                </a:solidFill>
                <a:latin typeface="Calibri"/>
                <a:ea typeface="Calibri"/>
                <a:cs typeface="Calibri"/>
                <a:sym typeface="Calibri"/>
              </a:rPr>
              <a:t>Formation Control using Graph-based PID</a:t>
            </a:r>
            <a:endParaRPr sz="1400">
              <a:solidFill>
                <a:srgbClr val="004B96"/>
              </a:solidFill>
              <a:latin typeface="Calibri"/>
              <a:ea typeface="Calibri"/>
              <a:cs typeface="Calibri"/>
              <a:sym typeface="Calibri"/>
            </a:endParaRPr>
          </a:p>
          <a:p>
            <a:pPr indent="-254000" lvl="0" marL="342900" marR="0" rtl="0" algn="l">
              <a:lnSpc>
                <a:spcPct val="100000"/>
              </a:lnSpc>
              <a:spcBef>
                <a:spcPts val="0"/>
              </a:spcBef>
              <a:spcAft>
                <a:spcPts val="0"/>
              </a:spcAft>
              <a:buClr>
                <a:srgbClr val="004B96"/>
              </a:buClr>
              <a:buSzPts val="1400"/>
              <a:buFont typeface="Calibri"/>
              <a:buChar char="-"/>
            </a:pPr>
            <a:r>
              <a:rPr lang="en" sz="1400">
                <a:solidFill>
                  <a:srgbClr val="004B96"/>
                </a:solidFill>
                <a:latin typeface="Calibri"/>
                <a:ea typeface="Calibri"/>
                <a:cs typeface="Calibri"/>
                <a:sym typeface="Calibri"/>
              </a:rPr>
              <a:t>Simple Translation and Rotation for </a:t>
            </a:r>
            <a:r>
              <a:rPr lang="en">
                <a:solidFill>
                  <a:srgbClr val="004B96"/>
                </a:solidFill>
                <a:latin typeface="Calibri"/>
                <a:ea typeface="Calibri"/>
                <a:cs typeface="Calibri"/>
                <a:sym typeface="Calibri"/>
              </a:rPr>
              <a:t>two</a:t>
            </a:r>
            <a:r>
              <a:rPr lang="en" sz="1400">
                <a:solidFill>
                  <a:srgbClr val="004B96"/>
                </a:solidFill>
                <a:latin typeface="Calibri"/>
                <a:ea typeface="Calibri"/>
                <a:cs typeface="Calibri"/>
                <a:sym typeface="Calibri"/>
              </a:rPr>
              <a:t> SPHERE with NMPC</a:t>
            </a:r>
            <a:endParaRPr sz="1400">
              <a:solidFill>
                <a:srgbClr val="004B96"/>
              </a:solidFill>
              <a:latin typeface="Calibri"/>
              <a:ea typeface="Calibri"/>
              <a:cs typeface="Calibri"/>
              <a:sym typeface="Calibri"/>
            </a:endParaRPr>
          </a:p>
          <a:p>
            <a:pPr indent="-254000" lvl="0" marL="342900" marR="0" rtl="0" algn="l">
              <a:lnSpc>
                <a:spcPct val="100000"/>
              </a:lnSpc>
              <a:spcBef>
                <a:spcPts val="0"/>
              </a:spcBef>
              <a:spcAft>
                <a:spcPts val="0"/>
              </a:spcAft>
              <a:buClr>
                <a:srgbClr val="004B96"/>
              </a:buClr>
              <a:buSzPts val="1400"/>
              <a:buFont typeface="Calibri"/>
              <a:buChar char="-"/>
            </a:pPr>
            <a:r>
              <a:rPr lang="en" sz="1400">
                <a:solidFill>
                  <a:srgbClr val="004B96"/>
                </a:solidFill>
                <a:latin typeface="Calibri"/>
                <a:ea typeface="Calibri"/>
                <a:cs typeface="Calibri"/>
                <a:sym typeface="Calibri"/>
              </a:rPr>
              <a:t>Issues: Thruster uncertainty, updated interface</a:t>
            </a:r>
            <a:endParaRPr sz="1400">
              <a:solidFill>
                <a:srgbClr val="004B96"/>
              </a:solidFill>
              <a:latin typeface="Calibri"/>
              <a:ea typeface="Calibri"/>
              <a:cs typeface="Calibri"/>
              <a:sym typeface="Calibri"/>
            </a:endParaRPr>
          </a:p>
        </p:txBody>
      </p:sp>
      <p:sp>
        <p:nvSpPr>
          <p:cNvPr id="469" name="Google Shape;469;p36"/>
          <p:cNvSpPr txBox="1"/>
          <p:nvPr/>
        </p:nvSpPr>
        <p:spPr>
          <a:xfrm>
            <a:off x="628650" y="2226319"/>
            <a:ext cx="5173200" cy="2078100"/>
          </a:xfrm>
          <a:prstGeom prst="rect">
            <a:avLst/>
          </a:prstGeom>
          <a:noFill/>
          <a:ln>
            <a:noFill/>
          </a:ln>
        </p:spPr>
        <p:txBody>
          <a:bodyPr anchorCtr="0" anchor="t" bIns="68575" lIns="68575" spcFirstLastPara="1" rIns="68575" wrap="square" tIns="68575">
            <a:spAutoFit/>
          </a:bodyPr>
          <a:lstStyle/>
          <a:p>
            <a:pPr indent="0" lvl="0" marL="0" marR="0" rtl="0" algn="l">
              <a:lnSpc>
                <a:spcPct val="100000"/>
              </a:lnSpc>
              <a:spcBef>
                <a:spcPts val="0"/>
              </a:spcBef>
              <a:spcAft>
                <a:spcPts val="0"/>
              </a:spcAft>
              <a:buNone/>
            </a:pPr>
            <a:r>
              <a:rPr b="1" i="1" lang="en" sz="1400">
                <a:solidFill>
                  <a:srgbClr val="004B96"/>
                </a:solidFill>
                <a:latin typeface="Calibri"/>
                <a:ea typeface="Calibri"/>
                <a:cs typeface="Calibri"/>
                <a:sym typeface="Calibri"/>
              </a:rPr>
              <a:t>For Astrobee:</a:t>
            </a:r>
            <a:endParaRPr>
              <a:solidFill>
                <a:srgbClr val="004B96"/>
              </a:solidFill>
              <a:latin typeface="Calibri"/>
              <a:ea typeface="Calibri"/>
              <a:cs typeface="Calibri"/>
              <a:sym typeface="Calibri"/>
            </a:endParaRPr>
          </a:p>
          <a:p>
            <a:pPr indent="-254000" lvl="0" marL="342900" rtl="0" algn="l">
              <a:spcBef>
                <a:spcPts val="0"/>
              </a:spcBef>
              <a:spcAft>
                <a:spcPts val="0"/>
              </a:spcAft>
              <a:buClr>
                <a:srgbClr val="004B96"/>
              </a:buClr>
              <a:buSzPts val="1400"/>
              <a:buFont typeface="Calibri"/>
              <a:buChar char="-"/>
            </a:pPr>
            <a:r>
              <a:rPr lang="en">
                <a:solidFill>
                  <a:srgbClr val="004B96"/>
                </a:solidFill>
                <a:latin typeface="Calibri"/>
                <a:ea typeface="Calibri"/>
                <a:cs typeface="Calibri"/>
                <a:sym typeface="Calibri"/>
              </a:rPr>
              <a:t>Safe motion planning &amp; control for applications to on-orbit assembly [1] (Goal #1)</a:t>
            </a:r>
            <a:endParaRPr b="1" i="1">
              <a:solidFill>
                <a:srgbClr val="004B96"/>
              </a:solidFill>
              <a:latin typeface="Calibri"/>
              <a:ea typeface="Calibri"/>
              <a:cs typeface="Calibri"/>
              <a:sym typeface="Calibri"/>
            </a:endParaRPr>
          </a:p>
          <a:p>
            <a:pPr indent="-254000" lvl="0" marL="342900" marR="0" rtl="0" algn="l">
              <a:lnSpc>
                <a:spcPct val="100000"/>
              </a:lnSpc>
              <a:spcBef>
                <a:spcPts val="0"/>
              </a:spcBef>
              <a:spcAft>
                <a:spcPts val="0"/>
              </a:spcAft>
              <a:buClr>
                <a:srgbClr val="004B96"/>
              </a:buClr>
              <a:buSzPts val="1400"/>
              <a:buFont typeface="Calibri"/>
              <a:buChar char="-"/>
            </a:pPr>
            <a:r>
              <a:rPr lang="en" sz="1400">
                <a:solidFill>
                  <a:srgbClr val="004B96"/>
                </a:solidFill>
                <a:latin typeface="Calibri"/>
                <a:ea typeface="Calibri"/>
                <a:cs typeface="Calibri"/>
                <a:sym typeface="Calibri"/>
              </a:rPr>
              <a:t>Decentralized Nonlinear Model Predictive Control for Formation coordination [</a:t>
            </a:r>
            <a:r>
              <a:rPr lang="en">
                <a:solidFill>
                  <a:srgbClr val="004B96"/>
                </a:solidFill>
                <a:latin typeface="Calibri"/>
                <a:ea typeface="Calibri"/>
                <a:cs typeface="Calibri"/>
                <a:sym typeface="Calibri"/>
              </a:rPr>
              <a:t>2</a:t>
            </a:r>
            <a:r>
              <a:rPr lang="en" sz="1400">
                <a:solidFill>
                  <a:srgbClr val="004B96"/>
                </a:solidFill>
                <a:latin typeface="Calibri"/>
                <a:ea typeface="Calibri"/>
                <a:cs typeface="Calibri"/>
                <a:sym typeface="Calibri"/>
              </a:rPr>
              <a:t>] (Goal #</a:t>
            </a:r>
            <a:r>
              <a:rPr lang="en">
                <a:solidFill>
                  <a:srgbClr val="004B96"/>
                </a:solidFill>
                <a:latin typeface="Calibri"/>
                <a:ea typeface="Calibri"/>
                <a:cs typeface="Calibri"/>
                <a:sym typeface="Calibri"/>
              </a:rPr>
              <a:t>2</a:t>
            </a:r>
            <a:r>
              <a:rPr lang="en" sz="1400">
                <a:solidFill>
                  <a:srgbClr val="004B96"/>
                </a:solidFill>
                <a:latin typeface="Calibri"/>
                <a:ea typeface="Calibri"/>
                <a:cs typeface="Calibri"/>
                <a:sym typeface="Calibri"/>
              </a:rPr>
              <a:t>)</a:t>
            </a:r>
            <a:endParaRPr sz="1400">
              <a:solidFill>
                <a:srgbClr val="004B96"/>
              </a:solidFill>
              <a:latin typeface="Calibri"/>
              <a:ea typeface="Calibri"/>
              <a:cs typeface="Calibri"/>
              <a:sym typeface="Calibri"/>
            </a:endParaRPr>
          </a:p>
          <a:p>
            <a:pPr indent="-254000" lvl="1" marL="685800" marR="0" rtl="0" algn="l">
              <a:lnSpc>
                <a:spcPct val="100000"/>
              </a:lnSpc>
              <a:spcBef>
                <a:spcPts val="0"/>
              </a:spcBef>
              <a:spcAft>
                <a:spcPts val="0"/>
              </a:spcAft>
              <a:buClr>
                <a:srgbClr val="004B96"/>
              </a:buClr>
              <a:buSzPts val="1400"/>
              <a:buFont typeface="Calibri"/>
              <a:buChar char="-"/>
            </a:pPr>
            <a:r>
              <a:rPr lang="en" sz="1400">
                <a:solidFill>
                  <a:srgbClr val="004B96"/>
                </a:solidFill>
                <a:latin typeface="Calibri"/>
                <a:ea typeface="Calibri"/>
                <a:cs typeface="Calibri"/>
                <a:sym typeface="Calibri"/>
              </a:rPr>
              <a:t>Formation navigation under tree-graph geometry and  actuation failure</a:t>
            </a:r>
            <a:endParaRPr sz="1400">
              <a:solidFill>
                <a:srgbClr val="004B96"/>
              </a:solidFill>
              <a:latin typeface="Calibri"/>
              <a:ea typeface="Calibri"/>
              <a:cs typeface="Calibri"/>
              <a:sym typeface="Calibri"/>
            </a:endParaRPr>
          </a:p>
          <a:p>
            <a:pPr indent="-254000" lvl="0" marL="342900" marR="0" rtl="0" algn="l">
              <a:lnSpc>
                <a:spcPct val="100000"/>
              </a:lnSpc>
              <a:spcBef>
                <a:spcPts val="0"/>
              </a:spcBef>
              <a:spcAft>
                <a:spcPts val="0"/>
              </a:spcAft>
              <a:buClr>
                <a:srgbClr val="004B96"/>
              </a:buClr>
              <a:buSzPts val="1400"/>
              <a:buFont typeface="Calibri"/>
              <a:buChar char="-"/>
            </a:pPr>
            <a:r>
              <a:rPr lang="en" sz="1400">
                <a:solidFill>
                  <a:srgbClr val="004B96"/>
                </a:solidFill>
                <a:latin typeface="Calibri"/>
                <a:ea typeface="Calibri"/>
                <a:cs typeface="Calibri"/>
                <a:sym typeface="Calibri"/>
              </a:rPr>
              <a:t>Information-aware real-time motion planning [3][4] (Goal #3)</a:t>
            </a:r>
            <a:endParaRPr sz="1400">
              <a:solidFill>
                <a:srgbClr val="004B96"/>
              </a:solidFill>
              <a:latin typeface="Calibri"/>
              <a:ea typeface="Calibri"/>
              <a:cs typeface="Calibri"/>
              <a:sym typeface="Calibri"/>
            </a:endParaRPr>
          </a:p>
          <a:p>
            <a:pPr indent="-254000" lvl="0" marL="342900" rtl="0" algn="l">
              <a:spcBef>
                <a:spcPts val="0"/>
              </a:spcBef>
              <a:spcAft>
                <a:spcPts val="0"/>
              </a:spcAft>
              <a:buClr>
                <a:srgbClr val="004B96"/>
              </a:buClr>
              <a:buSzPts val="1400"/>
              <a:buFont typeface="Calibri"/>
              <a:buChar char="-"/>
            </a:pPr>
            <a:r>
              <a:rPr lang="en" sz="1400">
                <a:solidFill>
                  <a:srgbClr val="004B96"/>
                </a:solidFill>
                <a:latin typeface="Calibri"/>
                <a:ea typeface="Calibri"/>
                <a:cs typeface="Calibri"/>
                <a:sym typeface="Calibri"/>
              </a:rPr>
              <a:t>MLP/LLP ROS-based implementation (C++/Python components)</a:t>
            </a:r>
            <a:endParaRPr sz="1400">
              <a:solidFill>
                <a:srgbClr val="004B96"/>
              </a:solidFill>
              <a:latin typeface="Calibri"/>
              <a:ea typeface="Calibri"/>
              <a:cs typeface="Calibri"/>
              <a:sym typeface="Calibri"/>
            </a:endParaRPr>
          </a:p>
        </p:txBody>
      </p:sp>
      <p:sp>
        <p:nvSpPr>
          <p:cNvPr id="470" name="Google Shape;470;p36"/>
          <p:cNvSpPr txBox="1"/>
          <p:nvPr/>
        </p:nvSpPr>
        <p:spPr>
          <a:xfrm>
            <a:off x="357938" y="4198669"/>
            <a:ext cx="8453400" cy="277200"/>
          </a:xfrm>
          <a:prstGeom prst="rect">
            <a:avLst/>
          </a:prstGeom>
          <a:noFill/>
          <a:ln>
            <a:noFill/>
          </a:ln>
        </p:spPr>
        <p:txBody>
          <a:bodyPr anchorCtr="0" anchor="t" bIns="68575" lIns="68575" spcFirstLastPara="1" rIns="68575" wrap="square" tIns="68575">
            <a:spAutoFit/>
          </a:bodyPr>
          <a:lstStyle/>
          <a:p>
            <a:pPr indent="0" lvl="0" marL="0" marR="0" rtl="0" algn="l">
              <a:lnSpc>
                <a:spcPct val="100000"/>
              </a:lnSpc>
              <a:spcBef>
                <a:spcPts val="0"/>
              </a:spcBef>
              <a:spcAft>
                <a:spcPts val="0"/>
              </a:spcAft>
              <a:buNone/>
            </a:pPr>
            <a:r>
              <a:t/>
            </a:r>
            <a:endParaRPr sz="900">
              <a:solidFill>
                <a:srgbClr val="004B96"/>
              </a:solidFill>
              <a:latin typeface="Calibri"/>
              <a:ea typeface="Calibri"/>
              <a:cs typeface="Calibri"/>
              <a:sym typeface="Calibri"/>
            </a:endParaRPr>
          </a:p>
        </p:txBody>
      </p:sp>
      <p:pic>
        <p:nvPicPr>
          <p:cNvPr id="471" name="Google Shape;471;p36"/>
          <p:cNvPicPr preferRelativeResize="0"/>
          <p:nvPr/>
        </p:nvPicPr>
        <p:blipFill>
          <a:blip r:embed="rId3">
            <a:alphaModFix/>
          </a:blip>
          <a:stretch>
            <a:fillRect/>
          </a:stretch>
        </p:blipFill>
        <p:spPr>
          <a:xfrm>
            <a:off x="5867663" y="1522694"/>
            <a:ext cx="3113551" cy="1759226"/>
          </a:xfrm>
          <a:prstGeom prst="rect">
            <a:avLst/>
          </a:prstGeom>
          <a:noFill/>
          <a:ln>
            <a:noFill/>
          </a:ln>
        </p:spPr>
      </p:pic>
      <p:sp>
        <p:nvSpPr>
          <p:cNvPr id="472" name="Google Shape;472;p36"/>
          <p:cNvSpPr txBox="1"/>
          <p:nvPr/>
        </p:nvSpPr>
        <p:spPr>
          <a:xfrm>
            <a:off x="6131450" y="3281925"/>
            <a:ext cx="2586000" cy="569400"/>
          </a:xfrm>
          <a:prstGeom prst="rect">
            <a:avLst/>
          </a:prstGeom>
          <a:noFill/>
          <a:ln>
            <a:noFill/>
          </a:ln>
        </p:spPr>
        <p:txBody>
          <a:bodyPr anchorCtr="0" anchor="t" bIns="68575" lIns="68575" spcFirstLastPara="1" rIns="68575" wrap="square" tIns="68575">
            <a:spAutoFit/>
          </a:bodyPr>
          <a:lstStyle/>
          <a:p>
            <a:pPr indent="0" lvl="0" marL="0" rtl="0" algn="ctr">
              <a:spcBef>
                <a:spcPts val="0"/>
              </a:spcBef>
              <a:spcAft>
                <a:spcPts val="0"/>
              </a:spcAft>
              <a:buNone/>
            </a:pPr>
            <a:r>
              <a:rPr b="1" i="1" lang="en">
                <a:solidFill>
                  <a:srgbClr val="00478E"/>
                </a:solidFill>
                <a:latin typeface="Calibri"/>
                <a:ea typeface="Calibri"/>
                <a:cs typeface="Calibri"/>
                <a:sym typeface="Calibri"/>
              </a:rPr>
              <a:t>ReSWARM test session #2:</a:t>
            </a:r>
            <a:r>
              <a:rPr lang="en">
                <a:solidFill>
                  <a:srgbClr val="00478E"/>
                </a:solidFill>
                <a:latin typeface="Calibri"/>
                <a:ea typeface="Calibri"/>
                <a:cs typeface="Calibri"/>
                <a:sym typeface="Calibri"/>
              </a:rPr>
              <a:t> SPHERES testbed in late 2019.</a:t>
            </a:r>
            <a:endParaRPr>
              <a:solidFill>
                <a:srgbClr val="00478E"/>
              </a:solidFill>
              <a:latin typeface="Calibri"/>
              <a:ea typeface="Calibri"/>
              <a:cs typeface="Calibri"/>
              <a:sym typeface="Calibri"/>
            </a:endParaRPr>
          </a:p>
        </p:txBody>
      </p:sp>
      <p:sp>
        <p:nvSpPr>
          <p:cNvPr id="473" name="Google Shape;473;p36"/>
          <p:cNvSpPr txBox="1"/>
          <p:nvPr/>
        </p:nvSpPr>
        <p:spPr>
          <a:xfrm>
            <a:off x="5459475" y="111400"/>
            <a:ext cx="3000000" cy="493500"/>
          </a:xfrm>
          <a:prstGeom prst="rect">
            <a:avLst/>
          </a:prstGeom>
          <a:noFill/>
          <a:ln>
            <a:noFill/>
          </a:ln>
        </p:spPr>
        <p:txBody>
          <a:bodyPr anchorCtr="0" anchor="t" bIns="91425" lIns="91425" spcFirstLastPara="1" rIns="91425" wrap="square" tIns="91425">
            <a:spAutoFit/>
          </a:bodyPr>
          <a:lstStyle/>
          <a:p>
            <a:pPr indent="0" lvl="0" marL="0" rtl="0" algn="r">
              <a:lnSpc>
                <a:spcPct val="90000"/>
              </a:lnSpc>
              <a:spcBef>
                <a:spcPts val="0"/>
              </a:spcBef>
              <a:spcAft>
                <a:spcPts val="0"/>
              </a:spcAft>
              <a:buNone/>
            </a:pPr>
            <a:r>
              <a:rPr lang="en" sz="2230">
                <a:solidFill>
                  <a:schemeClr val="accent5"/>
                </a:solidFill>
              </a:rPr>
              <a:t>Project Description</a:t>
            </a:r>
            <a:endParaRPr/>
          </a:p>
        </p:txBody>
      </p:sp>
      <p:sp>
        <p:nvSpPr>
          <p:cNvPr id="474" name="Google Shape;474;p36"/>
          <p:cNvSpPr txBox="1"/>
          <p:nvPr>
            <p:ph type="title"/>
          </p:nvPr>
        </p:nvSpPr>
        <p:spPr>
          <a:xfrm>
            <a:off x="480938" y="116205"/>
            <a:ext cx="5915100" cy="483900"/>
          </a:xfrm>
          <a:prstGeom prst="rect">
            <a:avLst/>
          </a:prstGeom>
        </p:spPr>
        <p:txBody>
          <a:bodyPr anchorCtr="0" anchor="ctr" bIns="34275" lIns="68575" spcFirstLastPara="1" rIns="68575" wrap="square" tIns="34275">
            <a:noAutofit/>
          </a:bodyPr>
          <a:lstStyle/>
          <a:p>
            <a:pPr indent="0" lvl="0" marL="0" rtl="0" algn="l">
              <a:spcBef>
                <a:spcPts val="0"/>
              </a:spcBef>
              <a:spcAft>
                <a:spcPts val="0"/>
              </a:spcAft>
              <a:buClr>
                <a:schemeClr val="dk1"/>
              </a:buClr>
              <a:buSzPts val="720"/>
              <a:buFont typeface="Arial"/>
              <a:buNone/>
            </a:pPr>
            <a:r>
              <a:rPr b="1" lang="en" sz="2500">
                <a:solidFill>
                  <a:srgbClr val="00478E"/>
                </a:solidFill>
                <a:latin typeface="Arial"/>
                <a:ea typeface="Arial"/>
                <a:cs typeface="Arial"/>
                <a:sym typeface="Arial"/>
              </a:rPr>
              <a:t>ReSWARM</a:t>
            </a:r>
            <a:endParaRPr sz="2500">
              <a:solidFill>
                <a:schemeClr val="accent5"/>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9" name="Shape 479"/>
        <p:cNvGrpSpPr/>
        <p:nvPr/>
      </p:nvGrpSpPr>
      <p:grpSpPr>
        <a:xfrm>
          <a:off x="0" y="0"/>
          <a:ext cx="0" cy="0"/>
          <a:chOff x="0" y="0"/>
          <a:chExt cx="0" cy="0"/>
        </a:xfrm>
      </p:grpSpPr>
      <p:sp>
        <p:nvSpPr>
          <p:cNvPr id="480" name="Google Shape;480;p37"/>
          <p:cNvSpPr txBox="1"/>
          <p:nvPr/>
        </p:nvSpPr>
        <p:spPr>
          <a:xfrm>
            <a:off x="628650" y="999344"/>
            <a:ext cx="4944600" cy="2508900"/>
          </a:xfrm>
          <a:prstGeom prst="rect">
            <a:avLst/>
          </a:prstGeom>
          <a:noFill/>
          <a:ln>
            <a:noFill/>
          </a:ln>
        </p:spPr>
        <p:txBody>
          <a:bodyPr anchorCtr="0" anchor="t" bIns="68575" lIns="68575" spcFirstLastPara="1" rIns="68575" wrap="square" tIns="68575">
            <a:spAutoFit/>
          </a:bodyPr>
          <a:lstStyle/>
          <a:p>
            <a:pPr indent="0" lvl="0" marL="0" marR="0" rtl="0" algn="l">
              <a:lnSpc>
                <a:spcPct val="100000"/>
              </a:lnSpc>
              <a:spcBef>
                <a:spcPts val="0"/>
              </a:spcBef>
              <a:spcAft>
                <a:spcPts val="0"/>
              </a:spcAft>
              <a:buClr>
                <a:srgbClr val="004B96"/>
              </a:buClr>
              <a:buSzPts val="1400"/>
              <a:buFont typeface="Calibri"/>
              <a:buNone/>
            </a:pPr>
            <a:r>
              <a:rPr b="1" i="1" lang="en" sz="1400">
                <a:solidFill>
                  <a:srgbClr val="004B96"/>
                </a:solidFill>
                <a:latin typeface="Calibri"/>
                <a:ea typeface="Calibri"/>
                <a:cs typeface="Calibri"/>
                <a:sym typeface="Calibri"/>
              </a:rPr>
              <a:t>Scientific Goals:</a:t>
            </a:r>
            <a:endParaRPr b="1" i="1" sz="1400">
              <a:solidFill>
                <a:srgbClr val="004B96"/>
              </a:solidFill>
              <a:latin typeface="Calibri"/>
              <a:ea typeface="Calibri"/>
              <a:cs typeface="Calibri"/>
              <a:sym typeface="Calibri"/>
            </a:endParaRPr>
          </a:p>
          <a:p>
            <a:pPr indent="-254000" lvl="0" marL="342900" rtl="0" algn="l">
              <a:spcBef>
                <a:spcPts val="0"/>
              </a:spcBef>
              <a:spcAft>
                <a:spcPts val="0"/>
              </a:spcAft>
              <a:buClr>
                <a:srgbClr val="004B96"/>
              </a:buClr>
              <a:buSzPts val="1400"/>
              <a:buFont typeface="Calibri"/>
              <a:buChar char="-"/>
            </a:pPr>
            <a:r>
              <a:rPr b="1" lang="en" sz="1400">
                <a:solidFill>
                  <a:srgbClr val="004B96"/>
                </a:solidFill>
                <a:latin typeface="Calibri"/>
                <a:ea typeface="Calibri"/>
                <a:cs typeface="Calibri"/>
                <a:sym typeface="Calibri"/>
              </a:rPr>
              <a:t>Motion planning</a:t>
            </a:r>
            <a:r>
              <a:rPr lang="en" sz="1400">
                <a:solidFill>
                  <a:srgbClr val="004B96"/>
                </a:solidFill>
                <a:latin typeface="Calibri"/>
                <a:ea typeface="Calibri"/>
                <a:cs typeface="Calibri"/>
                <a:sym typeface="Calibri"/>
              </a:rPr>
              <a:t> </a:t>
            </a:r>
            <a:r>
              <a:rPr lang="en">
                <a:solidFill>
                  <a:srgbClr val="004B96"/>
                </a:solidFill>
                <a:latin typeface="Calibri"/>
                <a:ea typeface="Calibri"/>
                <a:cs typeface="Calibri"/>
                <a:sym typeface="Calibri"/>
              </a:rPr>
              <a:t>(Goal #1): </a:t>
            </a:r>
            <a:r>
              <a:rPr lang="en" sz="1400">
                <a:solidFill>
                  <a:srgbClr val="004B96"/>
                </a:solidFill>
                <a:latin typeface="Calibri"/>
                <a:ea typeface="Calibri"/>
                <a:cs typeface="Calibri"/>
                <a:sym typeface="Calibri"/>
              </a:rPr>
              <a:t>under inertial uncertainty </a:t>
            </a:r>
            <a:endParaRPr b="1" sz="1400">
              <a:solidFill>
                <a:srgbClr val="004B96"/>
              </a:solidFill>
              <a:latin typeface="Calibri"/>
              <a:ea typeface="Calibri"/>
              <a:cs typeface="Calibri"/>
              <a:sym typeface="Calibri"/>
            </a:endParaRPr>
          </a:p>
          <a:p>
            <a:pPr indent="-254000" lvl="0" marL="342900" marR="0" rtl="0" algn="l">
              <a:lnSpc>
                <a:spcPct val="100000"/>
              </a:lnSpc>
              <a:spcBef>
                <a:spcPts val="0"/>
              </a:spcBef>
              <a:spcAft>
                <a:spcPts val="0"/>
              </a:spcAft>
              <a:buClr>
                <a:srgbClr val="004B96"/>
              </a:buClr>
              <a:buSzPts val="1400"/>
              <a:buFont typeface="Calibri"/>
              <a:buChar char="-"/>
            </a:pPr>
            <a:r>
              <a:rPr b="1" lang="en" sz="1400">
                <a:solidFill>
                  <a:srgbClr val="004B96"/>
                </a:solidFill>
                <a:latin typeface="Calibri"/>
                <a:ea typeface="Calibri"/>
                <a:cs typeface="Calibri"/>
                <a:sym typeface="Calibri"/>
              </a:rPr>
              <a:t>Formation control</a:t>
            </a:r>
            <a:r>
              <a:rPr lang="en" sz="1400">
                <a:solidFill>
                  <a:srgbClr val="004B96"/>
                </a:solidFill>
                <a:latin typeface="Calibri"/>
                <a:ea typeface="Calibri"/>
                <a:cs typeface="Calibri"/>
                <a:sym typeface="Calibri"/>
              </a:rPr>
              <a:t> </a:t>
            </a:r>
            <a:r>
              <a:rPr lang="en">
                <a:solidFill>
                  <a:srgbClr val="004B96"/>
                </a:solidFill>
                <a:latin typeface="Calibri"/>
                <a:ea typeface="Calibri"/>
                <a:cs typeface="Calibri"/>
                <a:sym typeface="Calibri"/>
              </a:rPr>
              <a:t>(Goal #2): </a:t>
            </a:r>
            <a:r>
              <a:rPr lang="en" sz="1400">
                <a:solidFill>
                  <a:srgbClr val="004B96"/>
                </a:solidFill>
                <a:latin typeface="Calibri"/>
                <a:ea typeface="Calibri"/>
                <a:cs typeface="Calibri"/>
                <a:sym typeface="Calibri"/>
              </a:rPr>
              <a:t>of satellite teams (i.e., two Astrobees) using</a:t>
            </a:r>
            <a:r>
              <a:rPr lang="en">
                <a:solidFill>
                  <a:srgbClr val="004B96"/>
                </a:solidFill>
                <a:latin typeface="Calibri"/>
                <a:ea typeface="Calibri"/>
                <a:cs typeface="Calibri"/>
                <a:sym typeface="Calibri"/>
              </a:rPr>
              <a:t> </a:t>
            </a:r>
            <a:r>
              <a:rPr lang="en" sz="1400">
                <a:solidFill>
                  <a:srgbClr val="004B96"/>
                </a:solidFill>
                <a:latin typeface="Calibri"/>
                <a:ea typeface="Calibri"/>
                <a:cs typeface="Calibri"/>
                <a:sym typeface="Calibri"/>
              </a:rPr>
              <a:t>predictive control for performance comparison with P</a:t>
            </a:r>
            <a:r>
              <a:rPr lang="en">
                <a:solidFill>
                  <a:srgbClr val="004B96"/>
                </a:solidFill>
                <a:latin typeface="Calibri"/>
                <a:ea typeface="Calibri"/>
                <a:cs typeface="Calibri"/>
                <a:sym typeface="Calibri"/>
              </a:rPr>
              <a:t>ID</a:t>
            </a:r>
            <a:r>
              <a:rPr lang="en" sz="1400">
                <a:solidFill>
                  <a:srgbClr val="004B96"/>
                </a:solidFill>
                <a:latin typeface="Calibri"/>
                <a:ea typeface="Calibri"/>
                <a:cs typeface="Calibri"/>
                <a:sym typeface="Calibri"/>
              </a:rPr>
              <a:t> </a:t>
            </a:r>
            <a:endParaRPr sz="1400">
              <a:solidFill>
                <a:srgbClr val="004B96"/>
              </a:solidFill>
              <a:latin typeface="Calibri"/>
              <a:ea typeface="Calibri"/>
              <a:cs typeface="Calibri"/>
              <a:sym typeface="Calibri"/>
            </a:endParaRPr>
          </a:p>
          <a:p>
            <a:pPr indent="-254000" lvl="0" marL="342900" marR="0" rtl="0" algn="l">
              <a:lnSpc>
                <a:spcPct val="100000"/>
              </a:lnSpc>
              <a:spcBef>
                <a:spcPts val="0"/>
              </a:spcBef>
              <a:spcAft>
                <a:spcPts val="0"/>
              </a:spcAft>
              <a:buClr>
                <a:srgbClr val="004B96"/>
              </a:buClr>
              <a:buSzPts val="1400"/>
              <a:buFont typeface="Calibri"/>
              <a:buChar char="-"/>
            </a:pPr>
            <a:r>
              <a:rPr b="1" lang="en" sz="1400">
                <a:solidFill>
                  <a:srgbClr val="004B96"/>
                </a:solidFill>
                <a:latin typeface="Calibri"/>
                <a:ea typeface="Calibri"/>
                <a:cs typeface="Calibri"/>
                <a:sym typeface="Calibri"/>
              </a:rPr>
              <a:t>Informati</a:t>
            </a:r>
            <a:r>
              <a:rPr b="1" lang="en">
                <a:solidFill>
                  <a:srgbClr val="004B96"/>
                </a:solidFill>
                <a:latin typeface="Calibri"/>
                <a:ea typeface="Calibri"/>
                <a:cs typeface="Calibri"/>
                <a:sym typeface="Calibri"/>
              </a:rPr>
              <a:t>ve path</a:t>
            </a:r>
            <a:r>
              <a:rPr b="1" lang="en" sz="1400">
                <a:solidFill>
                  <a:srgbClr val="004B96"/>
                </a:solidFill>
                <a:latin typeface="Calibri"/>
                <a:ea typeface="Calibri"/>
                <a:cs typeface="Calibri"/>
                <a:sym typeface="Calibri"/>
              </a:rPr>
              <a:t> planning</a:t>
            </a:r>
            <a:r>
              <a:rPr lang="en" sz="1400">
                <a:solidFill>
                  <a:srgbClr val="004B96"/>
                </a:solidFill>
                <a:latin typeface="Calibri"/>
                <a:ea typeface="Calibri"/>
                <a:cs typeface="Calibri"/>
                <a:sym typeface="Calibri"/>
              </a:rPr>
              <a:t> and </a:t>
            </a:r>
            <a:r>
              <a:rPr b="1" lang="en" sz="1400">
                <a:solidFill>
                  <a:srgbClr val="004B96"/>
                </a:solidFill>
                <a:latin typeface="Calibri"/>
                <a:ea typeface="Calibri"/>
                <a:cs typeface="Calibri"/>
                <a:sym typeface="Calibri"/>
              </a:rPr>
              <a:t>system identification </a:t>
            </a:r>
            <a:r>
              <a:rPr lang="en" sz="1400">
                <a:solidFill>
                  <a:srgbClr val="004B96"/>
                </a:solidFill>
                <a:latin typeface="Calibri"/>
                <a:ea typeface="Calibri"/>
                <a:cs typeface="Calibri"/>
                <a:sym typeface="Calibri"/>
              </a:rPr>
              <a:t>(Goal #3)</a:t>
            </a:r>
            <a:endParaRPr sz="1400">
              <a:solidFill>
                <a:srgbClr val="004B96"/>
              </a:solidFill>
              <a:latin typeface="Calibri"/>
              <a:ea typeface="Calibri"/>
              <a:cs typeface="Calibri"/>
              <a:sym typeface="Calibri"/>
            </a:endParaRPr>
          </a:p>
          <a:p>
            <a:pPr indent="-254000" lvl="0" marL="342900" rtl="0" algn="l">
              <a:spcBef>
                <a:spcPts val="0"/>
              </a:spcBef>
              <a:spcAft>
                <a:spcPts val="0"/>
              </a:spcAft>
              <a:buClr>
                <a:srgbClr val="004B96"/>
              </a:buClr>
              <a:buSzPts val="1400"/>
              <a:buFont typeface="Calibri"/>
              <a:buChar char="-"/>
            </a:pPr>
            <a:r>
              <a:rPr b="1" lang="en" sz="1400">
                <a:solidFill>
                  <a:srgbClr val="004B96"/>
                </a:solidFill>
                <a:latin typeface="Calibri"/>
                <a:ea typeface="Calibri"/>
                <a:cs typeface="Calibri"/>
                <a:sym typeface="Calibri"/>
              </a:rPr>
              <a:t>Controller robustness</a:t>
            </a:r>
            <a:r>
              <a:rPr lang="en" sz="1400">
                <a:solidFill>
                  <a:srgbClr val="004B96"/>
                </a:solidFill>
                <a:latin typeface="Calibri"/>
                <a:ea typeface="Calibri"/>
                <a:cs typeface="Calibri"/>
                <a:sym typeface="Calibri"/>
              </a:rPr>
              <a:t> to system error and actuation failures</a:t>
            </a:r>
            <a:endParaRPr sz="1400">
              <a:solidFill>
                <a:srgbClr val="004B96"/>
              </a:solidFill>
              <a:latin typeface="Calibri"/>
              <a:ea typeface="Calibri"/>
              <a:cs typeface="Calibri"/>
              <a:sym typeface="Calibri"/>
            </a:endParaRPr>
          </a:p>
          <a:p>
            <a:pPr indent="-254000" lvl="0" marL="342900" rtl="0" algn="l">
              <a:spcBef>
                <a:spcPts val="0"/>
              </a:spcBef>
              <a:spcAft>
                <a:spcPts val="0"/>
              </a:spcAft>
              <a:buClr>
                <a:srgbClr val="004B96"/>
              </a:buClr>
              <a:buSzPts val="1400"/>
              <a:buFont typeface="Calibri"/>
              <a:buChar char="-"/>
            </a:pPr>
            <a:r>
              <a:rPr lang="en" sz="1400">
                <a:solidFill>
                  <a:srgbClr val="004B96"/>
                </a:solidFill>
                <a:latin typeface="Calibri"/>
                <a:ea typeface="Calibri"/>
                <a:cs typeface="Calibri"/>
                <a:sym typeface="Calibri"/>
              </a:rPr>
              <a:t>Evaluation of the above on</a:t>
            </a:r>
            <a:r>
              <a:rPr b="1" lang="en" sz="1400">
                <a:solidFill>
                  <a:srgbClr val="004B96"/>
                </a:solidFill>
                <a:latin typeface="Calibri"/>
                <a:ea typeface="Calibri"/>
                <a:cs typeface="Calibri"/>
                <a:sym typeface="Calibri"/>
              </a:rPr>
              <a:t> computationally-constrained</a:t>
            </a:r>
            <a:r>
              <a:rPr lang="en" sz="1400">
                <a:solidFill>
                  <a:srgbClr val="004B96"/>
                </a:solidFill>
                <a:latin typeface="Calibri"/>
                <a:ea typeface="Calibri"/>
                <a:cs typeface="Calibri"/>
                <a:sym typeface="Calibri"/>
              </a:rPr>
              <a:t> real-world space systems</a:t>
            </a:r>
            <a:endParaRPr sz="1400">
              <a:solidFill>
                <a:srgbClr val="004B96"/>
              </a:solidFill>
              <a:latin typeface="Calibri"/>
              <a:ea typeface="Calibri"/>
              <a:cs typeface="Calibri"/>
              <a:sym typeface="Calibri"/>
            </a:endParaRPr>
          </a:p>
          <a:p>
            <a:pPr indent="0" lvl="0" marL="342900" marR="0" rtl="0" algn="l">
              <a:lnSpc>
                <a:spcPct val="100000"/>
              </a:lnSpc>
              <a:spcBef>
                <a:spcPts val="0"/>
              </a:spcBef>
              <a:spcAft>
                <a:spcPts val="0"/>
              </a:spcAft>
              <a:buNone/>
            </a:pPr>
            <a:r>
              <a:t/>
            </a:r>
            <a:endParaRPr sz="1400">
              <a:solidFill>
                <a:srgbClr val="004B96"/>
              </a:solidFill>
              <a:latin typeface="Calibri"/>
              <a:ea typeface="Calibri"/>
              <a:cs typeface="Calibri"/>
              <a:sym typeface="Calibri"/>
            </a:endParaRPr>
          </a:p>
        </p:txBody>
      </p:sp>
      <p:sp>
        <p:nvSpPr>
          <p:cNvPr id="481" name="Google Shape;481;p37"/>
          <p:cNvSpPr txBox="1"/>
          <p:nvPr/>
        </p:nvSpPr>
        <p:spPr>
          <a:xfrm>
            <a:off x="628650" y="3190119"/>
            <a:ext cx="5454900" cy="1862400"/>
          </a:xfrm>
          <a:prstGeom prst="rect">
            <a:avLst/>
          </a:prstGeom>
          <a:noFill/>
          <a:ln>
            <a:noFill/>
          </a:ln>
        </p:spPr>
        <p:txBody>
          <a:bodyPr anchorCtr="0" anchor="t" bIns="68575" lIns="68575" spcFirstLastPara="1" rIns="68575" wrap="square" tIns="68575">
            <a:spAutoFit/>
          </a:bodyPr>
          <a:lstStyle/>
          <a:p>
            <a:pPr indent="0" lvl="0" marL="0" marR="0" rtl="0" algn="l">
              <a:lnSpc>
                <a:spcPct val="100000"/>
              </a:lnSpc>
              <a:spcBef>
                <a:spcPts val="0"/>
              </a:spcBef>
              <a:spcAft>
                <a:spcPts val="0"/>
              </a:spcAft>
              <a:buNone/>
            </a:pPr>
            <a:r>
              <a:rPr b="1" i="1" lang="en" sz="1400">
                <a:solidFill>
                  <a:srgbClr val="004B96"/>
                </a:solidFill>
                <a:latin typeface="Calibri"/>
                <a:ea typeface="Calibri"/>
                <a:cs typeface="Calibri"/>
                <a:sym typeface="Calibri"/>
              </a:rPr>
              <a:t>Algorithmic Challenges:</a:t>
            </a:r>
            <a:endParaRPr b="1" i="1" sz="1400">
              <a:solidFill>
                <a:srgbClr val="004B96"/>
              </a:solidFill>
              <a:latin typeface="Calibri"/>
              <a:ea typeface="Calibri"/>
              <a:cs typeface="Calibri"/>
              <a:sym typeface="Calibri"/>
            </a:endParaRPr>
          </a:p>
          <a:p>
            <a:pPr indent="-254000" lvl="0" marL="342900" marR="0" rtl="0" algn="l">
              <a:lnSpc>
                <a:spcPct val="100000"/>
              </a:lnSpc>
              <a:spcBef>
                <a:spcPts val="0"/>
              </a:spcBef>
              <a:spcAft>
                <a:spcPts val="0"/>
              </a:spcAft>
              <a:buClr>
                <a:srgbClr val="004B96"/>
              </a:buClr>
              <a:buSzPts val="1400"/>
              <a:buFont typeface="Calibri"/>
              <a:buChar char="-"/>
            </a:pPr>
            <a:r>
              <a:rPr lang="en" sz="1400">
                <a:solidFill>
                  <a:srgbClr val="004B96"/>
                </a:solidFill>
                <a:latin typeface="Calibri"/>
                <a:ea typeface="Calibri"/>
                <a:cs typeface="Calibri"/>
                <a:sym typeface="Calibri"/>
              </a:rPr>
              <a:t>Computational burden of Nonlinear Model Predictive Control (NMPC)</a:t>
            </a:r>
            <a:endParaRPr sz="1400">
              <a:solidFill>
                <a:srgbClr val="004B96"/>
              </a:solidFill>
              <a:latin typeface="Calibri"/>
              <a:ea typeface="Calibri"/>
              <a:cs typeface="Calibri"/>
              <a:sym typeface="Calibri"/>
            </a:endParaRPr>
          </a:p>
          <a:p>
            <a:pPr indent="-254000" lvl="0" marL="342900" marR="0" rtl="0" algn="l">
              <a:lnSpc>
                <a:spcPct val="100000"/>
              </a:lnSpc>
              <a:spcBef>
                <a:spcPts val="0"/>
              </a:spcBef>
              <a:spcAft>
                <a:spcPts val="0"/>
              </a:spcAft>
              <a:buClr>
                <a:srgbClr val="004B96"/>
              </a:buClr>
              <a:buSzPts val="1400"/>
              <a:buFont typeface="Calibri"/>
              <a:buChar char="-"/>
            </a:pPr>
            <a:r>
              <a:rPr lang="en" sz="1400">
                <a:solidFill>
                  <a:srgbClr val="004B96"/>
                </a:solidFill>
                <a:latin typeface="Calibri"/>
                <a:ea typeface="Calibri"/>
                <a:cs typeface="Calibri"/>
                <a:sym typeface="Calibri"/>
              </a:rPr>
              <a:t>Control a formation under actuation failure</a:t>
            </a:r>
            <a:endParaRPr sz="1400">
              <a:solidFill>
                <a:srgbClr val="004B96"/>
              </a:solidFill>
              <a:latin typeface="Calibri"/>
              <a:ea typeface="Calibri"/>
              <a:cs typeface="Calibri"/>
              <a:sym typeface="Calibri"/>
            </a:endParaRPr>
          </a:p>
          <a:p>
            <a:pPr indent="-254000" lvl="0" marL="342900" marR="0" rtl="0" algn="l">
              <a:lnSpc>
                <a:spcPct val="100000"/>
              </a:lnSpc>
              <a:spcBef>
                <a:spcPts val="0"/>
              </a:spcBef>
              <a:spcAft>
                <a:spcPts val="0"/>
              </a:spcAft>
              <a:buClr>
                <a:srgbClr val="004B96"/>
              </a:buClr>
              <a:buSzPts val="1400"/>
              <a:buFont typeface="Calibri"/>
              <a:buChar char="-"/>
            </a:pPr>
            <a:r>
              <a:rPr lang="en" sz="1400">
                <a:solidFill>
                  <a:srgbClr val="004B96"/>
                </a:solidFill>
                <a:latin typeface="Calibri"/>
                <a:ea typeface="Calibri"/>
                <a:cs typeface="Calibri"/>
                <a:sym typeface="Calibri"/>
              </a:rPr>
              <a:t>Determining system unknowns during motion</a:t>
            </a:r>
            <a:endParaRPr sz="1400">
              <a:solidFill>
                <a:srgbClr val="004B96"/>
              </a:solidFill>
              <a:latin typeface="Calibri"/>
              <a:ea typeface="Calibri"/>
              <a:cs typeface="Calibri"/>
              <a:sym typeface="Calibri"/>
            </a:endParaRPr>
          </a:p>
          <a:p>
            <a:pPr indent="-254000" lvl="0" marL="342900" marR="0" rtl="0" algn="l">
              <a:lnSpc>
                <a:spcPct val="100000"/>
              </a:lnSpc>
              <a:spcBef>
                <a:spcPts val="0"/>
              </a:spcBef>
              <a:spcAft>
                <a:spcPts val="0"/>
              </a:spcAft>
              <a:buClr>
                <a:srgbClr val="004B96"/>
              </a:buClr>
              <a:buSzPts val="1400"/>
              <a:buFont typeface="Calibri"/>
              <a:buChar char="-"/>
            </a:pPr>
            <a:r>
              <a:rPr lang="en" sz="1400">
                <a:solidFill>
                  <a:srgbClr val="004B96"/>
                </a:solidFill>
                <a:latin typeface="Calibri"/>
                <a:ea typeface="Calibri"/>
                <a:cs typeface="Calibri"/>
                <a:sym typeface="Calibri"/>
              </a:rPr>
              <a:t>Performing computation in real-time</a:t>
            </a:r>
            <a:endParaRPr sz="1400">
              <a:solidFill>
                <a:srgbClr val="004B96"/>
              </a:solidFill>
              <a:latin typeface="Calibri"/>
              <a:ea typeface="Calibri"/>
              <a:cs typeface="Calibri"/>
              <a:sym typeface="Calibri"/>
            </a:endParaRPr>
          </a:p>
          <a:p>
            <a:pPr indent="0" lvl="0" marL="342900" marR="0" rtl="0" algn="l">
              <a:lnSpc>
                <a:spcPct val="100000"/>
              </a:lnSpc>
              <a:spcBef>
                <a:spcPts val="0"/>
              </a:spcBef>
              <a:spcAft>
                <a:spcPts val="0"/>
              </a:spcAft>
              <a:buNone/>
            </a:pPr>
            <a:r>
              <a:t/>
            </a:r>
            <a:endParaRPr sz="1400">
              <a:solidFill>
                <a:srgbClr val="004B96"/>
              </a:solidFill>
              <a:latin typeface="Calibri"/>
              <a:ea typeface="Calibri"/>
              <a:cs typeface="Calibri"/>
              <a:sym typeface="Calibri"/>
            </a:endParaRPr>
          </a:p>
          <a:p>
            <a:pPr indent="0" lvl="0" marL="0" marR="0" rtl="0" algn="l">
              <a:lnSpc>
                <a:spcPct val="100000"/>
              </a:lnSpc>
              <a:spcBef>
                <a:spcPts val="0"/>
              </a:spcBef>
              <a:spcAft>
                <a:spcPts val="0"/>
              </a:spcAft>
              <a:buNone/>
            </a:pPr>
            <a:r>
              <a:t/>
            </a:r>
            <a:endParaRPr i="1" sz="1400">
              <a:solidFill>
                <a:srgbClr val="004B96"/>
              </a:solidFill>
              <a:latin typeface="Calibri"/>
              <a:ea typeface="Calibri"/>
              <a:cs typeface="Calibri"/>
              <a:sym typeface="Calibri"/>
            </a:endParaRPr>
          </a:p>
        </p:txBody>
      </p:sp>
      <p:pic>
        <p:nvPicPr>
          <p:cNvPr id="482" name="Google Shape;482;p37"/>
          <p:cNvPicPr preferRelativeResize="0"/>
          <p:nvPr/>
        </p:nvPicPr>
        <p:blipFill>
          <a:blip r:embed="rId3">
            <a:alphaModFix/>
          </a:blip>
          <a:stretch>
            <a:fillRect/>
          </a:stretch>
        </p:blipFill>
        <p:spPr>
          <a:xfrm>
            <a:off x="5939063" y="1403194"/>
            <a:ext cx="3106556" cy="2060137"/>
          </a:xfrm>
          <a:prstGeom prst="rect">
            <a:avLst/>
          </a:prstGeom>
          <a:noFill/>
          <a:ln>
            <a:noFill/>
          </a:ln>
        </p:spPr>
      </p:pic>
      <p:sp>
        <p:nvSpPr>
          <p:cNvPr id="483" name="Google Shape;483;p37"/>
          <p:cNvSpPr txBox="1"/>
          <p:nvPr/>
        </p:nvSpPr>
        <p:spPr>
          <a:xfrm>
            <a:off x="6367331" y="3463331"/>
            <a:ext cx="2250000" cy="354000"/>
          </a:xfrm>
          <a:prstGeom prst="rect">
            <a:avLst/>
          </a:prstGeom>
          <a:noFill/>
          <a:ln>
            <a:noFill/>
          </a:ln>
        </p:spPr>
        <p:txBody>
          <a:bodyPr anchorCtr="0" anchor="t" bIns="68575" lIns="68575" spcFirstLastPara="1" rIns="68575" wrap="square" tIns="68575">
            <a:spAutoFit/>
          </a:bodyPr>
          <a:lstStyle/>
          <a:p>
            <a:pPr indent="0" lvl="0" marL="0" rtl="0" algn="ctr">
              <a:lnSpc>
                <a:spcPct val="115000"/>
              </a:lnSpc>
              <a:spcBef>
                <a:spcPts val="0"/>
              </a:spcBef>
              <a:spcAft>
                <a:spcPts val="0"/>
              </a:spcAft>
              <a:buNone/>
            </a:pPr>
            <a:r>
              <a:rPr b="1" i="1" lang="en">
                <a:solidFill>
                  <a:srgbClr val="004B96"/>
                </a:solidFill>
                <a:latin typeface="Calibri"/>
                <a:ea typeface="Calibri"/>
                <a:cs typeface="Calibri"/>
                <a:sym typeface="Calibri"/>
              </a:rPr>
              <a:t>The ISS Astrobee Facility</a:t>
            </a:r>
            <a:endParaRPr b="1" i="1">
              <a:solidFill>
                <a:srgbClr val="004B96"/>
              </a:solidFill>
              <a:latin typeface="Calibri"/>
              <a:ea typeface="Calibri"/>
              <a:cs typeface="Calibri"/>
              <a:sym typeface="Calibri"/>
            </a:endParaRPr>
          </a:p>
        </p:txBody>
      </p:sp>
      <p:sp>
        <p:nvSpPr>
          <p:cNvPr id="484" name="Google Shape;484;p37"/>
          <p:cNvSpPr txBox="1"/>
          <p:nvPr/>
        </p:nvSpPr>
        <p:spPr>
          <a:xfrm>
            <a:off x="5459475" y="111400"/>
            <a:ext cx="3000000" cy="493500"/>
          </a:xfrm>
          <a:prstGeom prst="rect">
            <a:avLst/>
          </a:prstGeom>
          <a:noFill/>
          <a:ln>
            <a:noFill/>
          </a:ln>
        </p:spPr>
        <p:txBody>
          <a:bodyPr anchorCtr="0" anchor="t" bIns="91425" lIns="91425" spcFirstLastPara="1" rIns="91425" wrap="square" tIns="91425">
            <a:spAutoFit/>
          </a:bodyPr>
          <a:lstStyle/>
          <a:p>
            <a:pPr indent="0" lvl="0" marL="0" rtl="0" algn="r">
              <a:lnSpc>
                <a:spcPct val="90000"/>
              </a:lnSpc>
              <a:spcBef>
                <a:spcPts val="0"/>
              </a:spcBef>
              <a:spcAft>
                <a:spcPts val="0"/>
              </a:spcAft>
              <a:buNone/>
            </a:pPr>
            <a:r>
              <a:rPr lang="en" sz="2230">
                <a:solidFill>
                  <a:schemeClr val="accent5"/>
                </a:solidFill>
              </a:rPr>
              <a:t>Project Description</a:t>
            </a:r>
            <a:endParaRPr/>
          </a:p>
        </p:txBody>
      </p:sp>
      <p:sp>
        <p:nvSpPr>
          <p:cNvPr id="485" name="Google Shape;485;p37"/>
          <p:cNvSpPr txBox="1"/>
          <p:nvPr>
            <p:ph type="title"/>
          </p:nvPr>
        </p:nvSpPr>
        <p:spPr>
          <a:xfrm>
            <a:off x="480938" y="116205"/>
            <a:ext cx="5915100" cy="483900"/>
          </a:xfrm>
          <a:prstGeom prst="rect">
            <a:avLst/>
          </a:prstGeom>
        </p:spPr>
        <p:txBody>
          <a:bodyPr anchorCtr="0" anchor="ctr" bIns="34275" lIns="68575" spcFirstLastPara="1" rIns="68575" wrap="square" tIns="34275">
            <a:noAutofit/>
          </a:bodyPr>
          <a:lstStyle/>
          <a:p>
            <a:pPr indent="0" lvl="0" marL="0" rtl="0" algn="l">
              <a:spcBef>
                <a:spcPts val="0"/>
              </a:spcBef>
              <a:spcAft>
                <a:spcPts val="0"/>
              </a:spcAft>
              <a:buClr>
                <a:schemeClr val="dk1"/>
              </a:buClr>
              <a:buSzPts val="720"/>
              <a:buFont typeface="Arial"/>
              <a:buNone/>
            </a:pPr>
            <a:r>
              <a:rPr b="1" lang="en" sz="2500">
                <a:solidFill>
                  <a:srgbClr val="00478E"/>
                </a:solidFill>
                <a:latin typeface="Arial"/>
                <a:ea typeface="Arial"/>
                <a:cs typeface="Arial"/>
                <a:sym typeface="Arial"/>
              </a:rPr>
              <a:t>ReSWARM</a:t>
            </a:r>
            <a:endParaRPr sz="2500">
              <a:solidFill>
                <a:schemeClr val="accent5"/>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9" name="Shape 489"/>
        <p:cNvGrpSpPr/>
        <p:nvPr/>
      </p:nvGrpSpPr>
      <p:grpSpPr>
        <a:xfrm>
          <a:off x="0" y="0"/>
          <a:ext cx="0" cy="0"/>
          <a:chOff x="0" y="0"/>
          <a:chExt cx="0" cy="0"/>
        </a:xfrm>
      </p:grpSpPr>
      <p:sp>
        <p:nvSpPr>
          <p:cNvPr id="490" name="Google Shape;490;p38"/>
          <p:cNvSpPr txBox="1"/>
          <p:nvPr/>
        </p:nvSpPr>
        <p:spPr>
          <a:xfrm>
            <a:off x="628650" y="969615"/>
            <a:ext cx="5112000" cy="1939200"/>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800"/>
              </a:spcBef>
              <a:spcAft>
                <a:spcPts val="0"/>
              </a:spcAft>
              <a:buNone/>
            </a:pPr>
            <a:r>
              <a:rPr b="1" lang="en" sz="1500">
                <a:solidFill>
                  <a:srgbClr val="004B96"/>
                </a:solidFill>
                <a:latin typeface="Calibri"/>
                <a:ea typeface="Calibri"/>
                <a:cs typeface="Calibri"/>
                <a:sym typeface="Calibri"/>
              </a:rPr>
              <a:t>Safe Autonomous On-Orbit Assembly</a:t>
            </a:r>
            <a:endParaRPr sz="1500">
              <a:solidFill>
                <a:srgbClr val="004B96"/>
              </a:solidFill>
              <a:latin typeface="Calibri"/>
              <a:ea typeface="Calibri"/>
              <a:cs typeface="Calibri"/>
              <a:sym typeface="Calibri"/>
            </a:endParaRPr>
          </a:p>
          <a:p>
            <a:pPr indent="-254000" lvl="0" marL="342900" marR="0" rtl="0" algn="l">
              <a:lnSpc>
                <a:spcPct val="100000"/>
              </a:lnSpc>
              <a:spcBef>
                <a:spcPts val="1200"/>
              </a:spcBef>
              <a:spcAft>
                <a:spcPts val="0"/>
              </a:spcAft>
              <a:buClr>
                <a:srgbClr val="004B96"/>
              </a:buClr>
              <a:buSzPts val="1400"/>
              <a:buFont typeface="Calibri"/>
              <a:buChar char="-"/>
            </a:pPr>
            <a:r>
              <a:rPr lang="en">
                <a:solidFill>
                  <a:srgbClr val="004B96"/>
                </a:solidFill>
                <a:latin typeface="Calibri"/>
                <a:ea typeface="Calibri"/>
                <a:cs typeface="Calibri"/>
                <a:sym typeface="Calibri"/>
              </a:rPr>
              <a:t>Understanding how additive manufacturing of components for on-orbit assembly can be translated into assembly via high-level path and task planning</a:t>
            </a:r>
            <a:endParaRPr>
              <a:solidFill>
                <a:srgbClr val="004B96"/>
              </a:solidFill>
              <a:latin typeface="Calibri"/>
              <a:ea typeface="Calibri"/>
              <a:cs typeface="Calibri"/>
              <a:sym typeface="Calibri"/>
            </a:endParaRPr>
          </a:p>
          <a:p>
            <a:pPr indent="-254000" lvl="0" marL="342900" marR="0" rtl="0" algn="l">
              <a:lnSpc>
                <a:spcPct val="100000"/>
              </a:lnSpc>
              <a:spcBef>
                <a:spcPts val="0"/>
              </a:spcBef>
              <a:spcAft>
                <a:spcPts val="0"/>
              </a:spcAft>
              <a:buClr>
                <a:srgbClr val="004B96"/>
              </a:buClr>
              <a:buSzPts val="1400"/>
              <a:buFont typeface="Calibri"/>
              <a:buChar char="-"/>
            </a:pPr>
            <a:r>
              <a:rPr lang="en">
                <a:solidFill>
                  <a:srgbClr val="004B96"/>
                </a:solidFill>
                <a:latin typeface="Calibri"/>
                <a:ea typeface="Calibri"/>
                <a:cs typeface="Calibri"/>
                <a:sym typeface="Calibri"/>
              </a:rPr>
              <a:t>Addressing the problem of motion control while manipulating objects during assembly tasks under uncertainty of inertial parameters</a:t>
            </a:r>
            <a:endParaRPr>
              <a:solidFill>
                <a:srgbClr val="004B96"/>
              </a:solidFill>
              <a:latin typeface="Calibri"/>
              <a:ea typeface="Calibri"/>
              <a:cs typeface="Calibri"/>
              <a:sym typeface="Calibri"/>
            </a:endParaRPr>
          </a:p>
          <a:p>
            <a:pPr indent="-254000" lvl="0" marL="342900" marR="0" rtl="0" algn="l">
              <a:lnSpc>
                <a:spcPct val="100000"/>
              </a:lnSpc>
              <a:spcBef>
                <a:spcPts val="0"/>
              </a:spcBef>
              <a:spcAft>
                <a:spcPts val="0"/>
              </a:spcAft>
              <a:buClr>
                <a:srgbClr val="004B96"/>
              </a:buClr>
              <a:buSzPts val="1400"/>
              <a:buFont typeface="Calibri"/>
              <a:buChar char="-"/>
            </a:pPr>
            <a:r>
              <a:rPr lang="en">
                <a:solidFill>
                  <a:srgbClr val="004B96"/>
                </a:solidFill>
              </a:rPr>
              <a:t>Applications in autonomous cargo transportation, on-orbit structure assembly</a:t>
            </a:r>
            <a:endParaRPr>
              <a:solidFill>
                <a:srgbClr val="004B96"/>
              </a:solidFill>
              <a:latin typeface="Calibri"/>
              <a:ea typeface="Calibri"/>
              <a:cs typeface="Calibri"/>
              <a:sym typeface="Calibri"/>
            </a:endParaRPr>
          </a:p>
        </p:txBody>
      </p:sp>
      <p:grpSp>
        <p:nvGrpSpPr>
          <p:cNvPr id="491" name="Google Shape;491;p38"/>
          <p:cNvGrpSpPr/>
          <p:nvPr/>
        </p:nvGrpSpPr>
        <p:grpSpPr>
          <a:xfrm>
            <a:off x="2656240" y="15278423"/>
            <a:ext cx="6056152" cy="3478533"/>
            <a:chOff x="2862072" y="10911515"/>
            <a:chExt cx="21644576" cy="12432211"/>
          </a:xfrm>
        </p:grpSpPr>
        <p:grpSp>
          <p:nvGrpSpPr>
            <p:cNvPr id="492" name="Google Shape;492;p38"/>
            <p:cNvGrpSpPr/>
            <p:nvPr/>
          </p:nvGrpSpPr>
          <p:grpSpPr>
            <a:xfrm>
              <a:off x="2862072" y="10911515"/>
              <a:ext cx="21644576" cy="12432211"/>
              <a:chOff x="2862072" y="9250680"/>
              <a:chExt cx="21644576" cy="14093880"/>
            </a:xfrm>
          </p:grpSpPr>
          <p:sp>
            <p:nvSpPr>
              <p:cNvPr id="493" name="Google Shape;493;p38"/>
              <p:cNvSpPr/>
              <p:nvPr/>
            </p:nvSpPr>
            <p:spPr>
              <a:xfrm>
                <a:off x="2865120" y="9250680"/>
                <a:ext cx="7223700" cy="7047000"/>
              </a:xfrm>
              <a:prstGeom prst="rect">
                <a:avLst/>
              </a:prstGeom>
              <a:solidFill>
                <a:schemeClr val="lt1"/>
              </a:solidFill>
              <a:ln cap="flat" cmpd="sng" w="762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94" name="Google Shape;494;p38"/>
              <p:cNvSpPr/>
              <p:nvPr/>
            </p:nvSpPr>
            <p:spPr>
              <a:xfrm>
                <a:off x="10088877" y="9250680"/>
                <a:ext cx="7223700" cy="7047000"/>
              </a:xfrm>
              <a:prstGeom prst="rect">
                <a:avLst/>
              </a:prstGeom>
              <a:solidFill>
                <a:schemeClr val="lt1"/>
              </a:solidFill>
              <a:ln cap="flat" cmpd="sng" w="762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95" name="Google Shape;495;p38"/>
              <p:cNvSpPr/>
              <p:nvPr/>
            </p:nvSpPr>
            <p:spPr>
              <a:xfrm>
                <a:off x="17282948" y="9250680"/>
                <a:ext cx="7223700" cy="7047000"/>
              </a:xfrm>
              <a:prstGeom prst="rect">
                <a:avLst/>
              </a:prstGeom>
              <a:solidFill>
                <a:schemeClr val="lt1"/>
              </a:solidFill>
              <a:ln cap="flat" cmpd="sng" w="762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96" name="Google Shape;496;p38"/>
              <p:cNvSpPr/>
              <p:nvPr/>
            </p:nvSpPr>
            <p:spPr>
              <a:xfrm>
                <a:off x="2862072" y="16297559"/>
                <a:ext cx="7223700" cy="7047000"/>
              </a:xfrm>
              <a:prstGeom prst="rect">
                <a:avLst/>
              </a:prstGeom>
              <a:solidFill>
                <a:schemeClr val="lt1"/>
              </a:solidFill>
              <a:ln cap="flat" cmpd="sng" w="762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97" name="Google Shape;497;p38"/>
              <p:cNvSpPr/>
              <p:nvPr/>
            </p:nvSpPr>
            <p:spPr>
              <a:xfrm>
                <a:off x="10088876" y="16297559"/>
                <a:ext cx="7223700" cy="7047000"/>
              </a:xfrm>
              <a:prstGeom prst="rect">
                <a:avLst/>
              </a:prstGeom>
              <a:solidFill>
                <a:schemeClr val="lt1"/>
              </a:solidFill>
              <a:ln cap="flat" cmpd="sng" w="762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98" name="Google Shape;498;p38"/>
              <p:cNvSpPr/>
              <p:nvPr/>
            </p:nvSpPr>
            <p:spPr>
              <a:xfrm>
                <a:off x="17282159" y="16294608"/>
                <a:ext cx="7223700" cy="7047000"/>
              </a:xfrm>
              <a:prstGeom prst="rect">
                <a:avLst/>
              </a:prstGeom>
              <a:solidFill>
                <a:schemeClr val="lt1"/>
              </a:solidFill>
              <a:ln cap="flat" cmpd="sng" w="762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grpSp>
          <p:nvGrpSpPr>
            <p:cNvPr id="499" name="Google Shape;499;p38"/>
            <p:cNvGrpSpPr/>
            <p:nvPr/>
          </p:nvGrpSpPr>
          <p:grpSpPr>
            <a:xfrm>
              <a:off x="5254132" y="12469427"/>
              <a:ext cx="2438431" cy="2895570"/>
              <a:chOff x="6080760" y="6301790"/>
              <a:chExt cx="2743201" cy="3257475"/>
            </a:xfrm>
          </p:grpSpPr>
          <p:sp>
            <p:nvSpPr>
              <p:cNvPr id="500" name="Google Shape;500;p38"/>
              <p:cNvSpPr/>
              <p:nvPr/>
            </p:nvSpPr>
            <p:spPr>
              <a:xfrm>
                <a:off x="6080761" y="7254240"/>
                <a:ext cx="2743200" cy="1371600"/>
              </a:xfrm>
              <a:prstGeom prst="rect">
                <a:avLst/>
              </a:prstGeom>
              <a:solidFill>
                <a:schemeClr val="accent1"/>
              </a:solidFill>
              <a:ln cap="flat" cmpd="sng" w="381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4</a:t>
                </a:r>
                <a:endParaRPr sz="1100"/>
              </a:p>
            </p:txBody>
          </p:sp>
          <p:sp>
            <p:nvSpPr>
              <p:cNvPr id="501" name="Google Shape;501;p38"/>
              <p:cNvSpPr/>
              <p:nvPr/>
            </p:nvSpPr>
            <p:spPr>
              <a:xfrm>
                <a:off x="6080760" y="8625841"/>
                <a:ext cx="914400" cy="914400"/>
              </a:xfrm>
              <a:prstGeom prst="rect">
                <a:avLst/>
              </a:prstGeom>
              <a:solidFill>
                <a:schemeClr val="accent6"/>
              </a:solidFill>
              <a:ln cap="flat" cmpd="sng" w="38100">
                <a:solidFill>
                  <a:srgbClr val="31538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1</a:t>
                </a:r>
                <a:endParaRPr sz="1100"/>
              </a:p>
            </p:txBody>
          </p:sp>
          <p:sp>
            <p:nvSpPr>
              <p:cNvPr id="502" name="Google Shape;502;p38"/>
              <p:cNvSpPr/>
              <p:nvPr/>
            </p:nvSpPr>
            <p:spPr>
              <a:xfrm>
                <a:off x="6995160" y="8625840"/>
                <a:ext cx="914400" cy="914400"/>
              </a:xfrm>
              <a:prstGeom prst="rect">
                <a:avLst/>
              </a:prstGeom>
              <a:solidFill>
                <a:schemeClr val="accent6"/>
              </a:solidFill>
              <a:ln cap="flat" cmpd="sng" w="38100">
                <a:solidFill>
                  <a:srgbClr val="31538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2</a:t>
                </a:r>
                <a:endParaRPr sz="1100"/>
              </a:p>
            </p:txBody>
          </p:sp>
          <p:sp>
            <p:nvSpPr>
              <p:cNvPr id="503" name="Google Shape;503;p38"/>
              <p:cNvSpPr/>
              <p:nvPr/>
            </p:nvSpPr>
            <p:spPr>
              <a:xfrm>
                <a:off x="7909560" y="8644865"/>
                <a:ext cx="914400" cy="914400"/>
              </a:xfrm>
              <a:prstGeom prst="rect">
                <a:avLst/>
              </a:prstGeom>
              <a:solidFill>
                <a:schemeClr val="accent6"/>
              </a:solidFill>
              <a:ln cap="flat" cmpd="sng" w="38100">
                <a:solidFill>
                  <a:srgbClr val="31538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3</a:t>
                </a:r>
                <a:endParaRPr sz="1100"/>
              </a:p>
            </p:txBody>
          </p:sp>
          <p:sp>
            <p:nvSpPr>
              <p:cNvPr id="504" name="Google Shape;504;p38"/>
              <p:cNvSpPr/>
              <p:nvPr/>
            </p:nvSpPr>
            <p:spPr>
              <a:xfrm>
                <a:off x="6995160" y="6301790"/>
                <a:ext cx="914400" cy="914400"/>
              </a:xfrm>
              <a:prstGeom prst="ellipse">
                <a:avLst/>
              </a:prstGeom>
              <a:solidFill>
                <a:schemeClr val="accent2"/>
              </a:solidFill>
              <a:ln cap="flat" cmpd="sng" w="12700">
                <a:solidFill>
                  <a:srgbClr val="31538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5</a:t>
                </a:r>
                <a:endParaRPr sz="1100"/>
              </a:p>
            </p:txBody>
          </p:sp>
        </p:grpSp>
        <p:grpSp>
          <p:nvGrpSpPr>
            <p:cNvPr id="505" name="Google Shape;505;p38"/>
            <p:cNvGrpSpPr/>
            <p:nvPr/>
          </p:nvGrpSpPr>
          <p:grpSpPr>
            <a:xfrm>
              <a:off x="18510706" y="18186983"/>
              <a:ext cx="4766860" cy="2015115"/>
              <a:chOff x="6080760" y="6358864"/>
              <a:chExt cx="5362650" cy="2266976"/>
            </a:xfrm>
          </p:grpSpPr>
          <p:sp>
            <p:nvSpPr>
              <p:cNvPr id="506" name="Google Shape;506;p38"/>
              <p:cNvSpPr/>
              <p:nvPr/>
            </p:nvSpPr>
            <p:spPr>
              <a:xfrm>
                <a:off x="6080760" y="7254240"/>
                <a:ext cx="2743200" cy="1371600"/>
              </a:xfrm>
              <a:prstGeom prst="rect">
                <a:avLst/>
              </a:prstGeom>
              <a:solidFill>
                <a:schemeClr val="accent1"/>
              </a:solidFill>
              <a:ln cap="flat" cmpd="sng" w="381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4</a:t>
                </a:r>
                <a:endParaRPr sz="1100"/>
              </a:p>
            </p:txBody>
          </p:sp>
          <p:sp>
            <p:nvSpPr>
              <p:cNvPr id="507" name="Google Shape;507;p38"/>
              <p:cNvSpPr/>
              <p:nvPr/>
            </p:nvSpPr>
            <p:spPr>
              <a:xfrm>
                <a:off x="10529010" y="7482839"/>
                <a:ext cx="914400" cy="914400"/>
              </a:xfrm>
              <a:prstGeom prst="rect">
                <a:avLst/>
              </a:prstGeom>
              <a:solidFill>
                <a:schemeClr val="accent6"/>
              </a:solidFill>
              <a:ln cap="flat" cmpd="sng" w="38100">
                <a:solidFill>
                  <a:srgbClr val="31538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1</a:t>
                </a:r>
                <a:endParaRPr sz="1100"/>
              </a:p>
            </p:txBody>
          </p:sp>
          <p:sp>
            <p:nvSpPr>
              <p:cNvPr id="508" name="Google Shape;508;p38"/>
              <p:cNvSpPr/>
              <p:nvPr/>
            </p:nvSpPr>
            <p:spPr>
              <a:xfrm>
                <a:off x="9614610" y="7483877"/>
                <a:ext cx="914400" cy="914400"/>
              </a:xfrm>
              <a:prstGeom prst="rect">
                <a:avLst/>
              </a:prstGeom>
              <a:solidFill>
                <a:schemeClr val="accent6"/>
              </a:solidFill>
              <a:ln cap="flat" cmpd="sng" w="38100">
                <a:solidFill>
                  <a:srgbClr val="31538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2</a:t>
                </a:r>
                <a:endParaRPr sz="1100"/>
              </a:p>
            </p:txBody>
          </p:sp>
          <p:sp>
            <p:nvSpPr>
              <p:cNvPr id="509" name="Google Shape;509;p38"/>
              <p:cNvSpPr/>
              <p:nvPr/>
            </p:nvSpPr>
            <p:spPr>
              <a:xfrm>
                <a:off x="8801099" y="7482839"/>
                <a:ext cx="914400" cy="914400"/>
              </a:xfrm>
              <a:prstGeom prst="rect">
                <a:avLst/>
              </a:prstGeom>
              <a:solidFill>
                <a:schemeClr val="accent6"/>
              </a:solidFill>
              <a:ln cap="flat" cmpd="sng" w="38100">
                <a:solidFill>
                  <a:srgbClr val="31538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3</a:t>
                </a:r>
                <a:endParaRPr sz="1100"/>
              </a:p>
            </p:txBody>
          </p:sp>
          <p:sp>
            <p:nvSpPr>
              <p:cNvPr id="510" name="Google Shape;510;p38"/>
              <p:cNvSpPr/>
              <p:nvPr/>
            </p:nvSpPr>
            <p:spPr>
              <a:xfrm>
                <a:off x="6995160" y="6358864"/>
                <a:ext cx="914400" cy="914400"/>
              </a:xfrm>
              <a:prstGeom prst="ellipse">
                <a:avLst/>
              </a:prstGeom>
              <a:solidFill>
                <a:schemeClr val="accent2"/>
              </a:solidFill>
              <a:ln cap="flat" cmpd="sng" w="12700">
                <a:solidFill>
                  <a:srgbClr val="31538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5</a:t>
                </a:r>
                <a:endParaRPr sz="1100"/>
              </a:p>
            </p:txBody>
          </p:sp>
        </p:grpSp>
        <p:grpSp>
          <p:nvGrpSpPr>
            <p:cNvPr id="511" name="Google Shape;511;p38"/>
            <p:cNvGrpSpPr/>
            <p:nvPr/>
          </p:nvGrpSpPr>
          <p:grpSpPr>
            <a:xfrm>
              <a:off x="5254133" y="18978087"/>
              <a:ext cx="3230920" cy="3665388"/>
              <a:chOff x="5181668" y="17110444"/>
              <a:chExt cx="3230920" cy="3665388"/>
            </a:xfrm>
          </p:grpSpPr>
          <p:grpSp>
            <p:nvGrpSpPr>
              <p:cNvPr id="512" name="Google Shape;512;p38"/>
              <p:cNvGrpSpPr/>
              <p:nvPr/>
            </p:nvGrpSpPr>
            <p:grpSpPr>
              <a:xfrm>
                <a:off x="5181668" y="17110444"/>
                <a:ext cx="3230920" cy="3665388"/>
                <a:chOff x="6080760" y="7254240"/>
                <a:chExt cx="3634739" cy="4123510"/>
              </a:xfrm>
            </p:grpSpPr>
            <p:sp>
              <p:nvSpPr>
                <p:cNvPr id="513" name="Google Shape;513;p38"/>
                <p:cNvSpPr/>
                <p:nvPr/>
              </p:nvSpPr>
              <p:spPr>
                <a:xfrm>
                  <a:off x="6080760" y="7254240"/>
                  <a:ext cx="2743200" cy="1371600"/>
                </a:xfrm>
                <a:prstGeom prst="rect">
                  <a:avLst/>
                </a:prstGeom>
                <a:solidFill>
                  <a:schemeClr val="accent1"/>
                </a:solidFill>
                <a:ln cap="flat" cmpd="sng" w="381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4</a:t>
                  </a:r>
                  <a:endParaRPr sz="1100"/>
                </a:p>
              </p:txBody>
            </p:sp>
            <p:sp>
              <p:nvSpPr>
                <p:cNvPr id="514" name="Google Shape;514;p38"/>
                <p:cNvSpPr/>
                <p:nvPr/>
              </p:nvSpPr>
              <p:spPr>
                <a:xfrm>
                  <a:off x="6080760" y="8625841"/>
                  <a:ext cx="914400" cy="914400"/>
                </a:xfrm>
                <a:prstGeom prst="rect">
                  <a:avLst/>
                </a:prstGeom>
                <a:solidFill>
                  <a:schemeClr val="accent6"/>
                </a:solidFill>
                <a:ln cap="flat" cmpd="sng" w="38100">
                  <a:solidFill>
                    <a:srgbClr val="31538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1</a:t>
                  </a:r>
                  <a:endParaRPr sz="1100"/>
                </a:p>
              </p:txBody>
            </p:sp>
            <p:sp>
              <p:nvSpPr>
                <p:cNvPr id="515" name="Google Shape;515;p38"/>
                <p:cNvSpPr/>
                <p:nvPr/>
              </p:nvSpPr>
              <p:spPr>
                <a:xfrm>
                  <a:off x="6995159" y="9540242"/>
                  <a:ext cx="914400" cy="914400"/>
                </a:xfrm>
                <a:prstGeom prst="rect">
                  <a:avLst/>
                </a:prstGeom>
                <a:solidFill>
                  <a:schemeClr val="accent6"/>
                </a:solidFill>
                <a:ln cap="flat" cmpd="sng" w="38100">
                  <a:solidFill>
                    <a:srgbClr val="31538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2</a:t>
                  </a:r>
                  <a:endParaRPr sz="1100"/>
                </a:p>
              </p:txBody>
            </p:sp>
            <p:sp>
              <p:nvSpPr>
                <p:cNvPr id="516" name="Google Shape;516;p38"/>
                <p:cNvSpPr/>
                <p:nvPr/>
              </p:nvSpPr>
              <p:spPr>
                <a:xfrm>
                  <a:off x="8801099" y="7482839"/>
                  <a:ext cx="914400" cy="914400"/>
                </a:xfrm>
                <a:prstGeom prst="rect">
                  <a:avLst/>
                </a:prstGeom>
                <a:solidFill>
                  <a:schemeClr val="accent6"/>
                </a:solidFill>
                <a:ln cap="flat" cmpd="sng" w="38100">
                  <a:solidFill>
                    <a:srgbClr val="31538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3</a:t>
                  </a:r>
                  <a:endParaRPr sz="1100"/>
                </a:p>
              </p:txBody>
            </p:sp>
            <p:sp>
              <p:nvSpPr>
                <p:cNvPr id="517" name="Google Shape;517;p38"/>
                <p:cNvSpPr/>
                <p:nvPr/>
              </p:nvSpPr>
              <p:spPr>
                <a:xfrm>
                  <a:off x="6995159" y="10463350"/>
                  <a:ext cx="914400" cy="914400"/>
                </a:xfrm>
                <a:prstGeom prst="ellipse">
                  <a:avLst/>
                </a:prstGeom>
                <a:solidFill>
                  <a:schemeClr val="accent2"/>
                </a:solidFill>
                <a:ln cap="flat" cmpd="sng" w="12700">
                  <a:solidFill>
                    <a:srgbClr val="31538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5</a:t>
                  </a:r>
                  <a:endParaRPr sz="1100"/>
                </a:p>
              </p:txBody>
            </p:sp>
          </p:grpSp>
          <p:cxnSp>
            <p:nvCxnSpPr>
              <p:cNvPr id="518" name="Google Shape;518;p38"/>
              <p:cNvCxnSpPr/>
              <p:nvPr/>
            </p:nvCxnSpPr>
            <p:spPr>
              <a:xfrm>
                <a:off x="6400799" y="18446400"/>
                <a:ext cx="0" cy="512100"/>
              </a:xfrm>
              <a:prstGeom prst="straightConnector1">
                <a:avLst/>
              </a:prstGeom>
              <a:noFill/>
              <a:ln cap="flat" cmpd="sng" w="76200">
                <a:solidFill>
                  <a:schemeClr val="dk1"/>
                </a:solidFill>
                <a:prstDash val="solid"/>
                <a:miter lim="800000"/>
                <a:headEnd len="sm" w="sm" type="none"/>
                <a:tailEnd len="med" w="med" type="triangle"/>
              </a:ln>
            </p:spPr>
          </p:cxnSp>
        </p:grpSp>
        <p:grpSp>
          <p:nvGrpSpPr>
            <p:cNvPr id="519" name="Google Shape;519;p38"/>
            <p:cNvGrpSpPr/>
            <p:nvPr/>
          </p:nvGrpSpPr>
          <p:grpSpPr>
            <a:xfrm>
              <a:off x="12245469" y="12822242"/>
              <a:ext cx="3557803" cy="2525843"/>
              <a:chOff x="11380855" y="12270194"/>
              <a:chExt cx="3557803" cy="2525843"/>
            </a:xfrm>
          </p:grpSpPr>
          <p:grpSp>
            <p:nvGrpSpPr>
              <p:cNvPr id="520" name="Google Shape;520;p38"/>
              <p:cNvGrpSpPr/>
              <p:nvPr/>
            </p:nvGrpSpPr>
            <p:grpSpPr>
              <a:xfrm>
                <a:off x="11380855" y="12543897"/>
                <a:ext cx="3557803" cy="2252140"/>
                <a:chOff x="6080760" y="7025639"/>
                <a:chExt cx="4002479" cy="2533626"/>
              </a:xfrm>
            </p:grpSpPr>
            <p:sp>
              <p:nvSpPr>
                <p:cNvPr id="521" name="Google Shape;521;p38"/>
                <p:cNvSpPr/>
                <p:nvPr/>
              </p:nvSpPr>
              <p:spPr>
                <a:xfrm>
                  <a:off x="6080760" y="7254240"/>
                  <a:ext cx="2743200" cy="1371600"/>
                </a:xfrm>
                <a:prstGeom prst="rect">
                  <a:avLst/>
                </a:prstGeom>
                <a:solidFill>
                  <a:schemeClr val="accent1"/>
                </a:solidFill>
                <a:ln cap="flat" cmpd="sng" w="381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4</a:t>
                  </a:r>
                  <a:endParaRPr sz="1100"/>
                </a:p>
              </p:txBody>
            </p:sp>
            <p:sp>
              <p:nvSpPr>
                <p:cNvPr id="522" name="Google Shape;522;p38"/>
                <p:cNvSpPr/>
                <p:nvPr/>
              </p:nvSpPr>
              <p:spPr>
                <a:xfrm>
                  <a:off x="6080760" y="8625841"/>
                  <a:ext cx="914400" cy="914400"/>
                </a:xfrm>
                <a:prstGeom prst="rect">
                  <a:avLst/>
                </a:prstGeom>
                <a:solidFill>
                  <a:schemeClr val="accent6"/>
                </a:solidFill>
                <a:ln cap="flat" cmpd="sng" w="38100">
                  <a:solidFill>
                    <a:srgbClr val="31538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1</a:t>
                  </a:r>
                  <a:endParaRPr sz="1100"/>
                </a:p>
              </p:txBody>
            </p:sp>
            <p:sp>
              <p:nvSpPr>
                <p:cNvPr id="523" name="Google Shape;523;p38"/>
                <p:cNvSpPr/>
                <p:nvPr/>
              </p:nvSpPr>
              <p:spPr>
                <a:xfrm>
                  <a:off x="6995160" y="8625840"/>
                  <a:ext cx="914400" cy="914400"/>
                </a:xfrm>
                <a:prstGeom prst="rect">
                  <a:avLst/>
                </a:prstGeom>
                <a:solidFill>
                  <a:schemeClr val="accent6"/>
                </a:solidFill>
                <a:ln cap="flat" cmpd="sng" w="38100">
                  <a:solidFill>
                    <a:srgbClr val="31538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2</a:t>
                  </a:r>
                  <a:endParaRPr sz="1100"/>
                </a:p>
              </p:txBody>
            </p:sp>
            <p:sp>
              <p:nvSpPr>
                <p:cNvPr id="524" name="Google Shape;524;p38"/>
                <p:cNvSpPr/>
                <p:nvPr/>
              </p:nvSpPr>
              <p:spPr>
                <a:xfrm>
                  <a:off x="7909560" y="8644865"/>
                  <a:ext cx="914400" cy="914400"/>
                </a:xfrm>
                <a:prstGeom prst="rect">
                  <a:avLst/>
                </a:prstGeom>
                <a:solidFill>
                  <a:schemeClr val="accent6"/>
                </a:solidFill>
                <a:ln cap="flat" cmpd="sng" w="38100">
                  <a:solidFill>
                    <a:srgbClr val="31538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3</a:t>
                  </a:r>
                  <a:endParaRPr sz="1100"/>
                </a:p>
              </p:txBody>
            </p:sp>
            <p:sp>
              <p:nvSpPr>
                <p:cNvPr id="525" name="Google Shape;525;p38"/>
                <p:cNvSpPr/>
                <p:nvPr/>
              </p:nvSpPr>
              <p:spPr>
                <a:xfrm>
                  <a:off x="9168839" y="7025639"/>
                  <a:ext cx="914400" cy="914400"/>
                </a:xfrm>
                <a:prstGeom prst="ellipse">
                  <a:avLst/>
                </a:prstGeom>
                <a:solidFill>
                  <a:schemeClr val="accent2"/>
                </a:solidFill>
                <a:ln cap="flat" cmpd="sng" w="12700">
                  <a:solidFill>
                    <a:srgbClr val="31538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5</a:t>
                  </a:r>
                  <a:endParaRPr sz="1100"/>
                </a:p>
              </p:txBody>
            </p:sp>
          </p:grpSp>
          <p:cxnSp>
            <p:nvCxnSpPr>
              <p:cNvPr id="526" name="Google Shape;526;p38"/>
              <p:cNvCxnSpPr/>
              <p:nvPr/>
            </p:nvCxnSpPr>
            <p:spPr>
              <a:xfrm>
                <a:off x="13819188" y="12270194"/>
                <a:ext cx="381900" cy="315600"/>
              </a:xfrm>
              <a:prstGeom prst="straightConnector1">
                <a:avLst/>
              </a:prstGeom>
              <a:noFill/>
              <a:ln cap="flat" cmpd="sng" w="76200">
                <a:solidFill>
                  <a:schemeClr val="dk1"/>
                </a:solidFill>
                <a:prstDash val="solid"/>
                <a:miter lim="800000"/>
                <a:headEnd len="sm" w="sm" type="none"/>
                <a:tailEnd len="med" w="med" type="triangle"/>
              </a:ln>
            </p:spPr>
          </p:cxnSp>
        </p:grpSp>
        <p:grpSp>
          <p:nvGrpSpPr>
            <p:cNvPr id="527" name="Google Shape;527;p38"/>
            <p:cNvGrpSpPr/>
            <p:nvPr/>
          </p:nvGrpSpPr>
          <p:grpSpPr>
            <a:xfrm>
              <a:off x="19674839" y="13315976"/>
              <a:ext cx="2438400" cy="3484982"/>
              <a:chOff x="17233494" y="11882837"/>
              <a:chExt cx="2438400" cy="3484982"/>
            </a:xfrm>
          </p:grpSpPr>
          <p:grpSp>
            <p:nvGrpSpPr>
              <p:cNvPr id="528" name="Google Shape;528;p38"/>
              <p:cNvGrpSpPr/>
              <p:nvPr/>
            </p:nvGrpSpPr>
            <p:grpSpPr>
              <a:xfrm>
                <a:off x="17233494" y="11882837"/>
                <a:ext cx="2438400" cy="2878521"/>
                <a:chOff x="17233494" y="11882837"/>
                <a:chExt cx="2438400" cy="2878521"/>
              </a:xfrm>
            </p:grpSpPr>
            <p:sp>
              <p:nvSpPr>
                <p:cNvPr id="529" name="Google Shape;529;p38"/>
                <p:cNvSpPr/>
                <p:nvPr/>
              </p:nvSpPr>
              <p:spPr>
                <a:xfrm>
                  <a:off x="17233494" y="11882837"/>
                  <a:ext cx="2438400" cy="1219200"/>
                </a:xfrm>
                <a:prstGeom prst="rect">
                  <a:avLst/>
                </a:prstGeom>
                <a:solidFill>
                  <a:schemeClr val="accent1"/>
                </a:solidFill>
                <a:ln cap="flat" cmpd="sng" w="381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4</a:t>
                  </a:r>
                  <a:endParaRPr sz="1100"/>
                </a:p>
              </p:txBody>
            </p:sp>
            <p:sp>
              <p:nvSpPr>
                <p:cNvPr id="530" name="Google Shape;530;p38"/>
                <p:cNvSpPr/>
                <p:nvPr/>
              </p:nvSpPr>
              <p:spPr>
                <a:xfrm>
                  <a:off x="17233494" y="13102037"/>
                  <a:ext cx="812700" cy="812700"/>
                </a:xfrm>
                <a:prstGeom prst="rect">
                  <a:avLst/>
                </a:prstGeom>
                <a:solidFill>
                  <a:schemeClr val="accent6"/>
                </a:solidFill>
                <a:ln cap="flat" cmpd="sng" w="38100">
                  <a:solidFill>
                    <a:srgbClr val="31538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1</a:t>
                  </a:r>
                  <a:endParaRPr sz="1100"/>
                </a:p>
              </p:txBody>
            </p:sp>
            <p:sp>
              <p:nvSpPr>
                <p:cNvPr id="531" name="Google Shape;531;p38"/>
                <p:cNvSpPr/>
                <p:nvPr/>
              </p:nvSpPr>
              <p:spPr>
                <a:xfrm>
                  <a:off x="18046294" y="13102036"/>
                  <a:ext cx="812700" cy="812700"/>
                </a:xfrm>
                <a:prstGeom prst="rect">
                  <a:avLst/>
                </a:prstGeom>
                <a:solidFill>
                  <a:schemeClr val="accent6"/>
                </a:solidFill>
                <a:ln cap="flat" cmpd="sng" w="38100">
                  <a:solidFill>
                    <a:srgbClr val="31538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2</a:t>
                  </a:r>
                  <a:endParaRPr sz="1100"/>
                </a:p>
              </p:txBody>
            </p:sp>
            <p:sp>
              <p:nvSpPr>
                <p:cNvPr id="532" name="Google Shape;532;p38"/>
                <p:cNvSpPr/>
                <p:nvPr/>
              </p:nvSpPr>
              <p:spPr>
                <a:xfrm>
                  <a:off x="18859094" y="13118948"/>
                  <a:ext cx="812700" cy="812700"/>
                </a:xfrm>
                <a:prstGeom prst="rect">
                  <a:avLst/>
                </a:prstGeom>
                <a:solidFill>
                  <a:schemeClr val="accent6"/>
                </a:solidFill>
                <a:ln cap="flat" cmpd="sng" w="38100">
                  <a:solidFill>
                    <a:srgbClr val="31538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3</a:t>
                  </a:r>
                  <a:endParaRPr sz="1100"/>
                </a:p>
              </p:txBody>
            </p:sp>
            <p:sp>
              <p:nvSpPr>
                <p:cNvPr id="533" name="Google Shape;533;p38"/>
                <p:cNvSpPr/>
                <p:nvPr/>
              </p:nvSpPr>
              <p:spPr>
                <a:xfrm>
                  <a:off x="18859094" y="13948658"/>
                  <a:ext cx="812700" cy="812700"/>
                </a:xfrm>
                <a:prstGeom prst="ellipse">
                  <a:avLst/>
                </a:prstGeom>
                <a:solidFill>
                  <a:schemeClr val="accent2"/>
                </a:solidFill>
                <a:ln cap="flat" cmpd="sng" w="12700">
                  <a:solidFill>
                    <a:srgbClr val="31538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5</a:t>
                  </a:r>
                  <a:endParaRPr sz="1100"/>
                </a:p>
              </p:txBody>
            </p:sp>
          </p:grpSp>
          <p:cxnSp>
            <p:nvCxnSpPr>
              <p:cNvPr id="534" name="Google Shape;534;p38"/>
              <p:cNvCxnSpPr/>
              <p:nvPr/>
            </p:nvCxnSpPr>
            <p:spPr>
              <a:xfrm rot="10800000">
                <a:off x="19265494" y="14855719"/>
                <a:ext cx="0" cy="512100"/>
              </a:xfrm>
              <a:prstGeom prst="straightConnector1">
                <a:avLst/>
              </a:prstGeom>
              <a:noFill/>
              <a:ln cap="flat" cmpd="sng" w="76200">
                <a:solidFill>
                  <a:schemeClr val="dk1"/>
                </a:solidFill>
                <a:prstDash val="solid"/>
                <a:miter lim="800000"/>
                <a:headEnd len="sm" w="sm" type="none"/>
                <a:tailEnd len="med" w="med" type="triangle"/>
              </a:ln>
            </p:spPr>
          </p:cxnSp>
        </p:grpSp>
        <p:grpSp>
          <p:nvGrpSpPr>
            <p:cNvPr id="535" name="Google Shape;535;p38"/>
            <p:cNvGrpSpPr/>
            <p:nvPr/>
          </p:nvGrpSpPr>
          <p:grpSpPr>
            <a:xfrm>
              <a:off x="11699775" y="18982881"/>
              <a:ext cx="4766860" cy="2755018"/>
              <a:chOff x="10216654" y="17430484"/>
              <a:chExt cx="4766860" cy="2755018"/>
            </a:xfrm>
          </p:grpSpPr>
          <p:grpSp>
            <p:nvGrpSpPr>
              <p:cNvPr id="536" name="Google Shape;536;p38"/>
              <p:cNvGrpSpPr/>
              <p:nvPr/>
            </p:nvGrpSpPr>
            <p:grpSpPr>
              <a:xfrm>
                <a:off x="10216654" y="17430484"/>
                <a:ext cx="4766860" cy="2234304"/>
                <a:chOff x="6080760" y="7254240"/>
                <a:chExt cx="5362650" cy="2513561"/>
              </a:xfrm>
            </p:grpSpPr>
            <p:sp>
              <p:nvSpPr>
                <p:cNvPr id="537" name="Google Shape;537;p38"/>
                <p:cNvSpPr/>
                <p:nvPr/>
              </p:nvSpPr>
              <p:spPr>
                <a:xfrm>
                  <a:off x="6080760" y="7254240"/>
                  <a:ext cx="2743200" cy="1371600"/>
                </a:xfrm>
                <a:prstGeom prst="rect">
                  <a:avLst/>
                </a:prstGeom>
                <a:solidFill>
                  <a:schemeClr val="accent1"/>
                </a:solidFill>
                <a:ln cap="flat" cmpd="sng" w="381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4</a:t>
                  </a:r>
                  <a:endParaRPr sz="1100"/>
                </a:p>
              </p:txBody>
            </p:sp>
            <p:sp>
              <p:nvSpPr>
                <p:cNvPr id="538" name="Google Shape;538;p38"/>
                <p:cNvSpPr/>
                <p:nvPr/>
              </p:nvSpPr>
              <p:spPr>
                <a:xfrm>
                  <a:off x="10529010" y="7940039"/>
                  <a:ext cx="914400" cy="914400"/>
                </a:xfrm>
                <a:prstGeom prst="rect">
                  <a:avLst/>
                </a:prstGeom>
                <a:solidFill>
                  <a:schemeClr val="accent6"/>
                </a:solidFill>
                <a:ln cap="flat" cmpd="sng" w="38100">
                  <a:solidFill>
                    <a:srgbClr val="31538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1</a:t>
                  </a:r>
                  <a:endParaRPr sz="1100"/>
                </a:p>
              </p:txBody>
            </p:sp>
            <p:sp>
              <p:nvSpPr>
                <p:cNvPr id="539" name="Google Shape;539;p38"/>
                <p:cNvSpPr/>
                <p:nvPr/>
              </p:nvSpPr>
              <p:spPr>
                <a:xfrm>
                  <a:off x="9614610" y="7483877"/>
                  <a:ext cx="914400" cy="914400"/>
                </a:xfrm>
                <a:prstGeom prst="rect">
                  <a:avLst/>
                </a:prstGeom>
                <a:solidFill>
                  <a:schemeClr val="accent6"/>
                </a:solidFill>
                <a:ln cap="flat" cmpd="sng" w="38100">
                  <a:solidFill>
                    <a:srgbClr val="31538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2</a:t>
                  </a:r>
                  <a:endParaRPr sz="1100"/>
                </a:p>
              </p:txBody>
            </p:sp>
            <p:sp>
              <p:nvSpPr>
                <p:cNvPr id="540" name="Google Shape;540;p38"/>
                <p:cNvSpPr/>
                <p:nvPr/>
              </p:nvSpPr>
              <p:spPr>
                <a:xfrm>
                  <a:off x="8801099" y="7482839"/>
                  <a:ext cx="914400" cy="914400"/>
                </a:xfrm>
                <a:prstGeom prst="rect">
                  <a:avLst/>
                </a:prstGeom>
                <a:solidFill>
                  <a:schemeClr val="accent6"/>
                </a:solidFill>
                <a:ln cap="flat" cmpd="sng" w="38100">
                  <a:solidFill>
                    <a:srgbClr val="31538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3</a:t>
                  </a:r>
                  <a:endParaRPr sz="1100"/>
                </a:p>
              </p:txBody>
            </p:sp>
            <p:sp>
              <p:nvSpPr>
                <p:cNvPr id="541" name="Google Shape;541;p38"/>
                <p:cNvSpPr/>
                <p:nvPr/>
              </p:nvSpPr>
              <p:spPr>
                <a:xfrm>
                  <a:off x="10529009" y="8853401"/>
                  <a:ext cx="914400" cy="914400"/>
                </a:xfrm>
                <a:prstGeom prst="ellipse">
                  <a:avLst/>
                </a:prstGeom>
                <a:solidFill>
                  <a:schemeClr val="accent2"/>
                </a:solidFill>
                <a:ln cap="flat" cmpd="sng" w="12700">
                  <a:solidFill>
                    <a:srgbClr val="31538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5</a:t>
                  </a:r>
                  <a:endParaRPr sz="1100"/>
                </a:p>
              </p:txBody>
            </p:sp>
          </p:grpSp>
          <p:cxnSp>
            <p:nvCxnSpPr>
              <p:cNvPr id="542" name="Google Shape;542;p38"/>
              <p:cNvCxnSpPr/>
              <p:nvPr/>
            </p:nvCxnSpPr>
            <p:spPr>
              <a:xfrm rot="10800000">
                <a:off x="14576984" y="19673402"/>
                <a:ext cx="0" cy="512100"/>
              </a:xfrm>
              <a:prstGeom prst="straightConnector1">
                <a:avLst/>
              </a:prstGeom>
              <a:noFill/>
              <a:ln cap="flat" cmpd="sng" w="76200">
                <a:solidFill>
                  <a:schemeClr val="dk1"/>
                </a:solidFill>
                <a:prstDash val="solid"/>
                <a:miter lim="800000"/>
                <a:headEnd len="sm" w="sm" type="none"/>
                <a:tailEnd len="med" w="med" type="triangle"/>
              </a:ln>
            </p:spPr>
          </p:cxnSp>
        </p:grpSp>
        <p:sp>
          <p:nvSpPr>
            <p:cNvPr id="543" name="Google Shape;543;p38"/>
            <p:cNvSpPr txBox="1"/>
            <p:nvPr/>
          </p:nvSpPr>
          <p:spPr>
            <a:xfrm>
              <a:off x="3246997" y="11353800"/>
              <a:ext cx="1157400" cy="11163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400">
                  <a:solidFill>
                    <a:schemeClr val="dk1"/>
                  </a:solidFill>
                  <a:latin typeface="Calibri"/>
                  <a:ea typeface="Calibri"/>
                  <a:cs typeface="Calibri"/>
                  <a:sym typeface="Calibri"/>
                </a:rPr>
                <a:t>1.</a:t>
              </a:r>
              <a:endParaRPr sz="1100"/>
            </a:p>
          </p:txBody>
        </p:sp>
        <p:sp>
          <p:nvSpPr>
            <p:cNvPr id="544" name="Google Shape;544;p38"/>
            <p:cNvSpPr txBox="1"/>
            <p:nvPr/>
          </p:nvSpPr>
          <p:spPr>
            <a:xfrm>
              <a:off x="10470753" y="11348344"/>
              <a:ext cx="1774500" cy="11163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400">
                  <a:solidFill>
                    <a:schemeClr val="dk1"/>
                  </a:solidFill>
                  <a:latin typeface="Calibri"/>
                  <a:ea typeface="Calibri"/>
                  <a:cs typeface="Calibri"/>
                  <a:sym typeface="Calibri"/>
                </a:rPr>
                <a:t>2.</a:t>
              </a:r>
              <a:endParaRPr sz="1100"/>
            </a:p>
          </p:txBody>
        </p:sp>
        <p:sp>
          <p:nvSpPr>
            <p:cNvPr id="545" name="Google Shape;545;p38"/>
            <p:cNvSpPr txBox="1"/>
            <p:nvPr/>
          </p:nvSpPr>
          <p:spPr>
            <a:xfrm>
              <a:off x="17694511" y="11348344"/>
              <a:ext cx="1098000" cy="11163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400">
                  <a:solidFill>
                    <a:schemeClr val="dk1"/>
                  </a:solidFill>
                  <a:latin typeface="Calibri"/>
                  <a:ea typeface="Calibri"/>
                  <a:cs typeface="Calibri"/>
                  <a:sym typeface="Calibri"/>
                </a:rPr>
                <a:t>3.</a:t>
              </a:r>
              <a:endParaRPr sz="1100"/>
            </a:p>
          </p:txBody>
        </p:sp>
        <p:sp>
          <p:nvSpPr>
            <p:cNvPr id="546" name="Google Shape;546;p38"/>
            <p:cNvSpPr txBox="1"/>
            <p:nvPr/>
          </p:nvSpPr>
          <p:spPr>
            <a:xfrm>
              <a:off x="3246997" y="17570100"/>
              <a:ext cx="1658700" cy="11163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400">
                  <a:solidFill>
                    <a:schemeClr val="dk1"/>
                  </a:solidFill>
                  <a:latin typeface="Calibri"/>
                  <a:ea typeface="Calibri"/>
                  <a:cs typeface="Calibri"/>
                  <a:sym typeface="Calibri"/>
                </a:rPr>
                <a:t>4.</a:t>
              </a:r>
              <a:endParaRPr sz="1100"/>
            </a:p>
          </p:txBody>
        </p:sp>
        <p:sp>
          <p:nvSpPr>
            <p:cNvPr id="547" name="Google Shape;547;p38"/>
            <p:cNvSpPr txBox="1"/>
            <p:nvPr/>
          </p:nvSpPr>
          <p:spPr>
            <a:xfrm>
              <a:off x="10470753" y="17575539"/>
              <a:ext cx="1981500" cy="11163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400">
                  <a:solidFill>
                    <a:schemeClr val="dk1"/>
                  </a:solidFill>
                  <a:latin typeface="Calibri"/>
                  <a:ea typeface="Calibri"/>
                  <a:cs typeface="Calibri"/>
                  <a:sym typeface="Calibri"/>
                </a:rPr>
                <a:t>5.</a:t>
              </a:r>
              <a:endParaRPr sz="1100"/>
            </a:p>
          </p:txBody>
        </p:sp>
        <p:sp>
          <p:nvSpPr>
            <p:cNvPr id="548" name="Google Shape;548;p38"/>
            <p:cNvSpPr txBox="1"/>
            <p:nvPr/>
          </p:nvSpPr>
          <p:spPr>
            <a:xfrm>
              <a:off x="17694511" y="17561163"/>
              <a:ext cx="1098000" cy="11163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400">
                  <a:solidFill>
                    <a:schemeClr val="dk1"/>
                  </a:solidFill>
                  <a:latin typeface="Calibri"/>
                  <a:ea typeface="Calibri"/>
                  <a:cs typeface="Calibri"/>
                  <a:sym typeface="Calibri"/>
                </a:rPr>
                <a:t>6.</a:t>
              </a:r>
              <a:endParaRPr sz="1100"/>
            </a:p>
          </p:txBody>
        </p:sp>
      </p:grpSp>
      <p:grpSp>
        <p:nvGrpSpPr>
          <p:cNvPr id="549" name="Google Shape;549;p38"/>
          <p:cNvGrpSpPr/>
          <p:nvPr/>
        </p:nvGrpSpPr>
        <p:grpSpPr>
          <a:xfrm>
            <a:off x="12872531" y="16461732"/>
            <a:ext cx="4204018" cy="2609978"/>
            <a:chOff x="1796571" y="891095"/>
            <a:chExt cx="7161870" cy="4446300"/>
          </a:xfrm>
        </p:grpSpPr>
        <p:sp>
          <p:nvSpPr>
            <p:cNvPr id="550" name="Google Shape;550;p38"/>
            <p:cNvSpPr/>
            <p:nvPr/>
          </p:nvSpPr>
          <p:spPr>
            <a:xfrm>
              <a:off x="3028950" y="891095"/>
              <a:ext cx="4526400" cy="4446300"/>
            </a:xfrm>
            <a:prstGeom prst="triangle">
              <a:avLst>
                <a:gd fmla="val 50000" name="adj"/>
              </a:avLst>
            </a:prstGeom>
            <a:gradFill>
              <a:gsLst>
                <a:gs pos="0">
                  <a:srgbClr val="F5F7FC"/>
                </a:gs>
                <a:gs pos="100000">
                  <a:srgbClr val="A0B8E1"/>
                </a:gs>
              </a:gsLst>
              <a:lin ang="0" scaled="0"/>
            </a:gradFill>
            <a:ln cap="flat" cmpd="sng" w="76200">
              <a:solidFill>
                <a:schemeClr val="accen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51" name="Google Shape;551;p38"/>
            <p:cNvSpPr txBox="1"/>
            <p:nvPr/>
          </p:nvSpPr>
          <p:spPr>
            <a:xfrm rot="-5400000">
              <a:off x="847071" y="2923813"/>
              <a:ext cx="2303700" cy="404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3000">
                  <a:solidFill>
                    <a:schemeClr val="dk1"/>
                  </a:solidFill>
                  <a:latin typeface="Calibri"/>
                  <a:ea typeface="Calibri"/>
                  <a:cs typeface="Calibri"/>
                  <a:sym typeface="Calibri"/>
                </a:rPr>
                <a:t>Higher bandwidth</a:t>
              </a:r>
              <a:endParaRPr sz="1100"/>
            </a:p>
          </p:txBody>
        </p:sp>
        <p:sp>
          <p:nvSpPr>
            <p:cNvPr id="552" name="Google Shape;552;p38"/>
            <p:cNvSpPr txBox="1"/>
            <p:nvPr/>
          </p:nvSpPr>
          <p:spPr>
            <a:xfrm rot="5400000">
              <a:off x="7534041" y="2923807"/>
              <a:ext cx="2444100" cy="404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3000">
                  <a:solidFill>
                    <a:schemeClr val="dk1"/>
                  </a:solidFill>
                  <a:latin typeface="Calibri"/>
                  <a:ea typeface="Calibri"/>
                  <a:cs typeface="Calibri"/>
                  <a:sym typeface="Calibri"/>
                </a:rPr>
                <a:t>Control abstraction</a:t>
              </a:r>
              <a:endParaRPr sz="1100"/>
            </a:p>
          </p:txBody>
        </p:sp>
        <p:cxnSp>
          <p:nvCxnSpPr>
            <p:cNvPr id="553" name="Google Shape;553;p38"/>
            <p:cNvCxnSpPr/>
            <p:nvPr/>
          </p:nvCxnSpPr>
          <p:spPr>
            <a:xfrm>
              <a:off x="2434442" y="997527"/>
              <a:ext cx="0" cy="4097100"/>
            </a:xfrm>
            <a:prstGeom prst="straightConnector1">
              <a:avLst/>
            </a:prstGeom>
            <a:noFill/>
            <a:ln cap="flat" cmpd="sng" w="107950">
              <a:solidFill>
                <a:schemeClr val="accent1"/>
              </a:solidFill>
              <a:prstDash val="solid"/>
              <a:miter lim="800000"/>
              <a:headEnd len="sm" w="sm" type="none"/>
              <a:tailEnd len="med" w="med" type="triangle"/>
            </a:ln>
          </p:spPr>
        </p:cxnSp>
        <p:cxnSp>
          <p:nvCxnSpPr>
            <p:cNvPr id="554" name="Google Shape;554;p38"/>
            <p:cNvCxnSpPr/>
            <p:nvPr/>
          </p:nvCxnSpPr>
          <p:spPr>
            <a:xfrm>
              <a:off x="8098971" y="997527"/>
              <a:ext cx="0" cy="4097100"/>
            </a:xfrm>
            <a:prstGeom prst="straightConnector1">
              <a:avLst/>
            </a:prstGeom>
            <a:noFill/>
            <a:ln cap="flat" cmpd="sng" w="107950">
              <a:solidFill>
                <a:schemeClr val="accent1"/>
              </a:solidFill>
              <a:prstDash val="solid"/>
              <a:miter lim="800000"/>
              <a:headEnd len="med" w="med" type="triangle"/>
              <a:tailEnd len="sm" w="sm" type="none"/>
            </a:ln>
          </p:spPr>
        </p:cxnSp>
        <p:sp>
          <p:nvSpPr>
            <p:cNvPr id="555" name="Google Shape;555;p38"/>
            <p:cNvSpPr txBox="1"/>
            <p:nvPr/>
          </p:nvSpPr>
          <p:spPr>
            <a:xfrm>
              <a:off x="4930420" y="2026392"/>
              <a:ext cx="723300" cy="404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3000">
                  <a:solidFill>
                    <a:schemeClr val="dk1"/>
                  </a:solidFill>
                  <a:latin typeface="Calibri"/>
                  <a:ea typeface="Calibri"/>
                  <a:cs typeface="Calibri"/>
                  <a:sym typeface="Calibri"/>
                </a:rPr>
                <a:t>RRT*</a:t>
              </a:r>
              <a:endParaRPr sz="1100"/>
            </a:p>
          </p:txBody>
        </p:sp>
        <p:sp>
          <p:nvSpPr>
            <p:cNvPr id="556" name="Google Shape;556;p38"/>
            <p:cNvSpPr txBox="1"/>
            <p:nvPr/>
          </p:nvSpPr>
          <p:spPr>
            <a:xfrm>
              <a:off x="4447400" y="2877442"/>
              <a:ext cx="1689300" cy="11088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3000">
                  <a:solidFill>
                    <a:schemeClr val="dk1"/>
                  </a:solidFill>
                  <a:latin typeface="Calibri"/>
                  <a:ea typeface="Calibri"/>
                  <a:cs typeface="Calibri"/>
                  <a:sym typeface="Calibri"/>
                </a:rPr>
                <a:t>Nonconvex</a:t>
              </a:r>
              <a:endParaRPr sz="1100"/>
            </a:p>
            <a:p>
              <a:pPr indent="0" lvl="0" marL="0" marR="0" rtl="0" algn="ctr">
                <a:spcBef>
                  <a:spcPts val="0"/>
                </a:spcBef>
                <a:spcAft>
                  <a:spcPts val="0"/>
                </a:spcAft>
                <a:buNone/>
              </a:pPr>
              <a:r>
                <a:rPr b="1" lang="en" sz="3000">
                  <a:solidFill>
                    <a:schemeClr val="dk1"/>
                  </a:solidFill>
                  <a:latin typeface="Calibri"/>
                  <a:ea typeface="Calibri"/>
                  <a:cs typeface="Calibri"/>
                  <a:sym typeface="Calibri"/>
                </a:rPr>
                <a:t>Trajectory</a:t>
              </a:r>
              <a:endParaRPr sz="1100"/>
            </a:p>
            <a:p>
              <a:pPr indent="0" lvl="0" marL="0" marR="0" rtl="0" algn="ctr">
                <a:spcBef>
                  <a:spcPts val="0"/>
                </a:spcBef>
                <a:spcAft>
                  <a:spcPts val="0"/>
                </a:spcAft>
                <a:buNone/>
              </a:pPr>
              <a:r>
                <a:rPr b="1" lang="en" sz="3000">
                  <a:solidFill>
                    <a:schemeClr val="dk1"/>
                  </a:solidFill>
                  <a:latin typeface="Calibri"/>
                  <a:ea typeface="Calibri"/>
                  <a:cs typeface="Calibri"/>
                  <a:sym typeface="Calibri"/>
                </a:rPr>
                <a:t>Optimization</a:t>
              </a:r>
              <a:endParaRPr sz="1100"/>
            </a:p>
          </p:txBody>
        </p:sp>
        <p:sp>
          <p:nvSpPr>
            <p:cNvPr id="557" name="Google Shape;557;p38"/>
            <p:cNvSpPr txBox="1"/>
            <p:nvPr/>
          </p:nvSpPr>
          <p:spPr>
            <a:xfrm>
              <a:off x="3719648" y="4369376"/>
              <a:ext cx="3144900" cy="7569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3000">
                  <a:solidFill>
                    <a:schemeClr val="dk1"/>
                  </a:solidFill>
                  <a:latin typeface="Calibri"/>
                  <a:ea typeface="Calibri"/>
                  <a:cs typeface="Calibri"/>
                  <a:sym typeface="Calibri"/>
                </a:rPr>
                <a:t>Robust (Tube) </a:t>
              </a:r>
              <a:endParaRPr sz="1100"/>
            </a:p>
            <a:p>
              <a:pPr indent="0" lvl="0" marL="0" marR="0" rtl="0" algn="ctr">
                <a:spcBef>
                  <a:spcPts val="0"/>
                </a:spcBef>
                <a:spcAft>
                  <a:spcPts val="0"/>
                </a:spcAft>
                <a:buNone/>
              </a:pPr>
              <a:r>
                <a:rPr b="1" lang="en" sz="3000">
                  <a:solidFill>
                    <a:schemeClr val="dk1"/>
                  </a:solidFill>
                  <a:latin typeface="Calibri"/>
                  <a:ea typeface="Calibri"/>
                  <a:cs typeface="Calibri"/>
                  <a:sym typeface="Calibri"/>
                </a:rPr>
                <a:t>Model Predictive Control</a:t>
              </a:r>
              <a:endParaRPr sz="1100"/>
            </a:p>
          </p:txBody>
        </p:sp>
        <p:cxnSp>
          <p:nvCxnSpPr>
            <p:cNvPr id="558" name="Google Shape;558;p38"/>
            <p:cNvCxnSpPr/>
            <p:nvPr/>
          </p:nvCxnSpPr>
          <p:spPr>
            <a:xfrm>
              <a:off x="4428484" y="2582212"/>
              <a:ext cx="1718100" cy="0"/>
            </a:xfrm>
            <a:prstGeom prst="straightConnector1">
              <a:avLst/>
            </a:prstGeom>
            <a:noFill/>
            <a:ln cap="flat" cmpd="sng" w="76200">
              <a:solidFill>
                <a:schemeClr val="accent1"/>
              </a:solidFill>
              <a:prstDash val="solid"/>
              <a:miter lim="800000"/>
              <a:headEnd len="sm" w="sm" type="none"/>
              <a:tailEnd len="sm" w="sm" type="none"/>
            </a:ln>
          </p:spPr>
        </p:cxnSp>
        <p:cxnSp>
          <p:nvCxnSpPr>
            <p:cNvPr id="559" name="Google Shape;559;p38"/>
            <p:cNvCxnSpPr/>
            <p:nvPr/>
          </p:nvCxnSpPr>
          <p:spPr>
            <a:xfrm>
              <a:off x="3612495" y="4198165"/>
              <a:ext cx="3362400" cy="0"/>
            </a:xfrm>
            <a:prstGeom prst="straightConnector1">
              <a:avLst/>
            </a:prstGeom>
            <a:noFill/>
            <a:ln cap="flat" cmpd="sng" w="76200">
              <a:solidFill>
                <a:schemeClr val="accent1"/>
              </a:solidFill>
              <a:prstDash val="solid"/>
              <a:miter lim="800000"/>
              <a:headEnd len="sm" w="sm" type="none"/>
              <a:tailEnd len="sm" w="sm" type="none"/>
            </a:ln>
          </p:spPr>
        </p:cxnSp>
      </p:grpSp>
      <p:pic>
        <p:nvPicPr>
          <p:cNvPr descr="Graphical user interface, application&#10;&#10;Description automatically generated" id="560" name="Google Shape;560;p38"/>
          <p:cNvPicPr preferRelativeResize="0"/>
          <p:nvPr/>
        </p:nvPicPr>
        <p:blipFill rotWithShape="1">
          <a:blip r:embed="rId3">
            <a:alphaModFix/>
          </a:blip>
          <a:srcRect b="0" l="0" r="0" t="0"/>
          <a:stretch/>
        </p:blipFill>
        <p:spPr>
          <a:xfrm>
            <a:off x="5896172" y="3064186"/>
            <a:ext cx="2944338" cy="1616748"/>
          </a:xfrm>
          <a:prstGeom prst="rect">
            <a:avLst/>
          </a:prstGeom>
          <a:noFill/>
          <a:ln>
            <a:noFill/>
          </a:ln>
        </p:spPr>
      </p:pic>
      <p:pic>
        <p:nvPicPr>
          <p:cNvPr descr="Diagram&#10;&#10;Description automatically generated" id="561" name="Google Shape;561;p38"/>
          <p:cNvPicPr preferRelativeResize="0"/>
          <p:nvPr/>
        </p:nvPicPr>
        <p:blipFill rotWithShape="1">
          <a:blip r:embed="rId4">
            <a:alphaModFix/>
          </a:blip>
          <a:srcRect b="0" l="0" r="0" t="0"/>
          <a:stretch/>
        </p:blipFill>
        <p:spPr>
          <a:xfrm>
            <a:off x="2656239" y="3031525"/>
            <a:ext cx="2761957" cy="1682076"/>
          </a:xfrm>
          <a:prstGeom prst="rect">
            <a:avLst/>
          </a:prstGeom>
          <a:noFill/>
          <a:ln>
            <a:noFill/>
          </a:ln>
        </p:spPr>
      </p:pic>
      <p:sp>
        <p:nvSpPr>
          <p:cNvPr id="562" name="Google Shape;562;p38"/>
          <p:cNvSpPr txBox="1"/>
          <p:nvPr/>
        </p:nvSpPr>
        <p:spPr>
          <a:xfrm>
            <a:off x="3274850" y="111400"/>
            <a:ext cx="5285100" cy="558600"/>
          </a:xfrm>
          <a:prstGeom prst="rect">
            <a:avLst/>
          </a:prstGeom>
          <a:noFill/>
          <a:ln>
            <a:noFill/>
          </a:ln>
        </p:spPr>
        <p:txBody>
          <a:bodyPr anchorCtr="0" anchor="t" bIns="91425" lIns="91425" spcFirstLastPara="1" rIns="91425" wrap="square" tIns="91425">
            <a:spAutoFit/>
          </a:bodyPr>
          <a:lstStyle/>
          <a:p>
            <a:pPr indent="0" lvl="0" marL="0" rtl="0" algn="r">
              <a:lnSpc>
                <a:spcPct val="90000"/>
              </a:lnSpc>
              <a:spcBef>
                <a:spcPts val="0"/>
              </a:spcBef>
              <a:spcAft>
                <a:spcPts val="0"/>
              </a:spcAft>
              <a:buNone/>
            </a:pPr>
            <a:r>
              <a:rPr lang="en" sz="2700">
                <a:solidFill>
                  <a:schemeClr val="accent5"/>
                </a:solidFill>
              </a:rPr>
              <a:t>Goal #1 </a:t>
            </a:r>
            <a:endParaRPr sz="2230">
              <a:solidFill>
                <a:schemeClr val="accent5"/>
              </a:solidFill>
            </a:endParaRPr>
          </a:p>
        </p:txBody>
      </p:sp>
      <p:sp>
        <p:nvSpPr>
          <p:cNvPr id="563" name="Google Shape;563;p38"/>
          <p:cNvSpPr txBox="1"/>
          <p:nvPr>
            <p:ph type="title"/>
          </p:nvPr>
        </p:nvSpPr>
        <p:spPr>
          <a:xfrm>
            <a:off x="480938" y="116205"/>
            <a:ext cx="5915100" cy="483900"/>
          </a:xfrm>
          <a:prstGeom prst="rect">
            <a:avLst/>
          </a:prstGeom>
        </p:spPr>
        <p:txBody>
          <a:bodyPr anchorCtr="0" anchor="ctr" bIns="34275" lIns="68575" spcFirstLastPara="1" rIns="68575" wrap="square" tIns="34275">
            <a:noAutofit/>
          </a:bodyPr>
          <a:lstStyle/>
          <a:p>
            <a:pPr indent="0" lvl="0" marL="0" rtl="0" algn="l">
              <a:spcBef>
                <a:spcPts val="0"/>
              </a:spcBef>
              <a:spcAft>
                <a:spcPts val="0"/>
              </a:spcAft>
              <a:buClr>
                <a:schemeClr val="dk1"/>
              </a:buClr>
              <a:buSzPts val="720"/>
              <a:buFont typeface="Arial"/>
              <a:buNone/>
            </a:pPr>
            <a:r>
              <a:rPr b="1" lang="en" sz="2500">
                <a:solidFill>
                  <a:srgbClr val="00478E"/>
                </a:solidFill>
                <a:latin typeface="Arial"/>
                <a:ea typeface="Arial"/>
                <a:cs typeface="Arial"/>
                <a:sym typeface="Arial"/>
              </a:rPr>
              <a:t>ReSWARM</a:t>
            </a:r>
            <a:endParaRPr sz="2500">
              <a:solidFill>
                <a:schemeClr val="accent5"/>
              </a:solidFill>
            </a:endParaRPr>
          </a:p>
        </p:txBody>
      </p:sp>
      <p:pic>
        <p:nvPicPr>
          <p:cNvPr id="564" name="Google Shape;564;p38"/>
          <p:cNvPicPr preferRelativeResize="0"/>
          <p:nvPr/>
        </p:nvPicPr>
        <p:blipFill rotWithShape="1">
          <a:blip r:embed="rId5">
            <a:alphaModFix/>
          </a:blip>
          <a:srcRect b="0" l="0" r="0" t="0"/>
          <a:stretch/>
        </p:blipFill>
        <p:spPr>
          <a:xfrm>
            <a:off x="5925305" y="1123815"/>
            <a:ext cx="2886080" cy="1841634"/>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568" name="Shape 568"/>
        <p:cNvGrpSpPr/>
        <p:nvPr/>
      </p:nvGrpSpPr>
      <p:grpSpPr>
        <a:xfrm>
          <a:off x="0" y="0"/>
          <a:ext cx="0" cy="0"/>
          <a:chOff x="0" y="0"/>
          <a:chExt cx="0" cy="0"/>
        </a:xfrm>
      </p:grpSpPr>
      <p:grpSp>
        <p:nvGrpSpPr>
          <p:cNvPr id="569" name="Google Shape;569;p39"/>
          <p:cNvGrpSpPr/>
          <p:nvPr/>
        </p:nvGrpSpPr>
        <p:grpSpPr>
          <a:xfrm>
            <a:off x="2656240" y="15278423"/>
            <a:ext cx="6056152" cy="3478533"/>
            <a:chOff x="2862072" y="10911515"/>
            <a:chExt cx="21644576" cy="12432211"/>
          </a:xfrm>
        </p:grpSpPr>
        <p:grpSp>
          <p:nvGrpSpPr>
            <p:cNvPr id="570" name="Google Shape;570;p39"/>
            <p:cNvGrpSpPr/>
            <p:nvPr/>
          </p:nvGrpSpPr>
          <p:grpSpPr>
            <a:xfrm>
              <a:off x="2862072" y="10911515"/>
              <a:ext cx="21644576" cy="12432211"/>
              <a:chOff x="2862072" y="9250680"/>
              <a:chExt cx="21644576" cy="14093880"/>
            </a:xfrm>
          </p:grpSpPr>
          <p:sp>
            <p:nvSpPr>
              <p:cNvPr id="571" name="Google Shape;571;p39"/>
              <p:cNvSpPr/>
              <p:nvPr/>
            </p:nvSpPr>
            <p:spPr>
              <a:xfrm>
                <a:off x="2865120" y="9250680"/>
                <a:ext cx="7223700" cy="7047000"/>
              </a:xfrm>
              <a:prstGeom prst="rect">
                <a:avLst/>
              </a:prstGeom>
              <a:solidFill>
                <a:schemeClr val="lt1"/>
              </a:solidFill>
              <a:ln cap="flat" cmpd="sng" w="762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72" name="Google Shape;572;p39"/>
              <p:cNvSpPr/>
              <p:nvPr/>
            </p:nvSpPr>
            <p:spPr>
              <a:xfrm>
                <a:off x="10088877" y="9250680"/>
                <a:ext cx="7223700" cy="7047000"/>
              </a:xfrm>
              <a:prstGeom prst="rect">
                <a:avLst/>
              </a:prstGeom>
              <a:solidFill>
                <a:schemeClr val="lt1"/>
              </a:solidFill>
              <a:ln cap="flat" cmpd="sng" w="762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73" name="Google Shape;573;p39"/>
              <p:cNvSpPr/>
              <p:nvPr/>
            </p:nvSpPr>
            <p:spPr>
              <a:xfrm>
                <a:off x="17282948" y="9250680"/>
                <a:ext cx="7223700" cy="7047000"/>
              </a:xfrm>
              <a:prstGeom prst="rect">
                <a:avLst/>
              </a:prstGeom>
              <a:solidFill>
                <a:schemeClr val="lt1"/>
              </a:solidFill>
              <a:ln cap="flat" cmpd="sng" w="762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74" name="Google Shape;574;p39"/>
              <p:cNvSpPr/>
              <p:nvPr/>
            </p:nvSpPr>
            <p:spPr>
              <a:xfrm>
                <a:off x="2862072" y="16297559"/>
                <a:ext cx="7223700" cy="7047000"/>
              </a:xfrm>
              <a:prstGeom prst="rect">
                <a:avLst/>
              </a:prstGeom>
              <a:solidFill>
                <a:schemeClr val="lt1"/>
              </a:solidFill>
              <a:ln cap="flat" cmpd="sng" w="762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75" name="Google Shape;575;p39"/>
              <p:cNvSpPr/>
              <p:nvPr/>
            </p:nvSpPr>
            <p:spPr>
              <a:xfrm>
                <a:off x="10088876" y="16297559"/>
                <a:ext cx="7223700" cy="7047000"/>
              </a:xfrm>
              <a:prstGeom prst="rect">
                <a:avLst/>
              </a:prstGeom>
              <a:solidFill>
                <a:schemeClr val="lt1"/>
              </a:solidFill>
              <a:ln cap="flat" cmpd="sng" w="762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76" name="Google Shape;576;p39"/>
              <p:cNvSpPr/>
              <p:nvPr/>
            </p:nvSpPr>
            <p:spPr>
              <a:xfrm>
                <a:off x="17282159" y="16294608"/>
                <a:ext cx="7223700" cy="7047000"/>
              </a:xfrm>
              <a:prstGeom prst="rect">
                <a:avLst/>
              </a:prstGeom>
              <a:solidFill>
                <a:schemeClr val="lt1"/>
              </a:solidFill>
              <a:ln cap="flat" cmpd="sng" w="762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grpSp>
          <p:nvGrpSpPr>
            <p:cNvPr id="577" name="Google Shape;577;p39"/>
            <p:cNvGrpSpPr/>
            <p:nvPr/>
          </p:nvGrpSpPr>
          <p:grpSpPr>
            <a:xfrm>
              <a:off x="5254132" y="12469427"/>
              <a:ext cx="2438431" cy="2895570"/>
              <a:chOff x="6080760" y="6301790"/>
              <a:chExt cx="2743201" cy="3257475"/>
            </a:xfrm>
          </p:grpSpPr>
          <p:sp>
            <p:nvSpPr>
              <p:cNvPr id="578" name="Google Shape;578;p39"/>
              <p:cNvSpPr/>
              <p:nvPr/>
            </p:nvSpPr>
            <p:spPr>
              <a:xfrm>
                <a:off x="6080761" y="7254240"/>
                <a:ext cx="2743200" cy="1371600"/>
              </a:xfrm>
              <a:prstGeom prst="rect">
                <a:avLst/>
              </a:prstGeom>
              <a:solidFill>
                <a:schemeClr val="accent1"/>
              </a:solidFill>
              <a:ln cap="flat" cmpd="sng" w="381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4</a:t>
                </a:r>
                <a:endParaRPr sz="1100"/>
              </a:p>
            </p:txBody>
          </p:sp>
          <p:sp>
            <p:nvSpPr>
              <p:cNvPr id="579" name="Google Shape;579;p39"/>
              <p:cNvSpPr/>
              <p:nvPr/>
            </p:nvSpPr>
            <p:spPr>
              <a:xfrm>
                <a:off x="6080760" y="8625841"/>
                <a:ext cx="914400" cy="914400"/>
              </a:xfrm>
              <a:prstGeom prst="rect">
                <a:avLst/>
              </a:prstGeom>
              <a:solidFill>
                <a:schemeClr val="accent6"/>
              </a:solidFill>
              <a:ln cap="flat" cmpd="sng" w="38100">
                <a:solidFill>
                  <a:srgbClr val="31538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1</a:t>
                </a:r>
                <a:endParaRPr sz="1100"/>
              </a:p>
            </p:txBody>
          </p:sp>
          <p:sp>
            <p:nvSpPr>
              <p:cNvPr id="580" name="Google Shape;580;p39"/>
              <p:cNvSpPr/>
              <p:nvPr/>
            </p:nvSpPr>
            <p:spPr>
              <a:xfrm>
                <a:off x="6995160" y="8625840"/>
                <a:ext cx="914400" cy="914400"/>
              </a:xfrm>
              <a:prstGeom prst="rect">
                <a:avLst/>
              </a:prstGeom>
              <a:solidFill>
                <a:schemeClr val="accent6"/>
              </a:solidFill>
              <a:ln cap="flat" cmpd="sng" w="38100">
                <a:solidFill>
                  <a:srgbClr val="31538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2</a:t>
                </a:r>
                <a:endParaRPr sz="1100"/>
              </a:p>
            </p:txBody>
          </p:sp>
          <p:sp>
            <p:nvSpPr>
              <p:cNvPr id="581" name="Google Shape;581;p39"/>
              <p:cNvSpPr/>
              <p:nvPr/>
            </p:nvSpPr>
            <p:spPr>
              <a:xfrm>
                <a:off x="7909560" y="8644865"/>
                <a:ext cx="914400" cy="914400"/>
              </a:xfrm>
              <a:prstGeom prst="rect">
                <a:avLst/>
              </a:prstGeom>
              <a:solidFill>
                <a:schemeClr val="accent6"/>
              </a:solidFill>
              <a:ln cap="flat" cmpd="sng" w="38100">
                <a:solidFill>
                  <a:srgbClr val="31538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3</a:t>
                </a:r>
                <a:endParaRPr sz="1100"/>
              </a:p>
            </p:txBody>
          </p:sp>
          <p:sp>
            <p:nvSpPr>
              <p:cNvPr id="582" name="Google Shape;582;p39"/>
              <p:cNvSpPr/>
              <p:nvPr/>
            </p:nvSpPr>
            <p:spPr>
              <a:xfrm>
                <a:off x="6995160" y="6301790"/>
                <a:ext cx="914400" cy="914400"/>
              </a:xfrm>
              <a:prstGeom prst="ellipse">
                <a:avLst/>
              </a:prstGeom>
              <a:solidFill>
                <a:schemeClr val="accent2"/>
              </a:solidFill>
              <a:ln cap="flat" cmpd="sng" w="12700">
                <a:solidFill>
                  <a:srgbClr val="31538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5</a:t>
                </a:r>
                <a:endParaRPr sz="1100"/>
              </a:p>
            </p:txBody>
          </p:sp>
        </p:grpSp>
        <p:grpSp>
          <p:nvGrpSpPr>
            <p:cNvPr id="583" name="Google Shape;583;p39"/>
            <p:cNvGrpSpPr/>
            <p:nvPr/>
          </p:nvGrpSpPr>
          <p:grpSpPr>
            <a:xfrm>
              <a:off x="18510706" y="18186983"/>
              <a:ext cx="4766860" cy="2015115"/>
              <a:chOff x="6080760" y="6358864"/>
              <a:chExt cx="5362650" cy="2266976"/>
            </a:xfrm>
          </p:grpSpPr>
          <p:sp>
            <p:nvSpPr>
              <p:cNvPr id="584" name="Google Shape;584;p39"/>
              <p:cNvSpPr/>
              <p:nvPr/>
            </p:nvSpPr>
            <p:spPr>
              <a:xfrm>
                <a:off x="6080760" y="7254240"/>
                <a:ext cx="2743200" cy="1371600"/>
              </a:xfrm>
              <a:prstGeom prst="rect">
                <a:avLst/>
              </a:prstGeom>
              <a:solidFill>
                <a:schemeClr val="accent1"/>
              </a:solidFill>
              <a:ln cap="flat" cmpd="sng" w="381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4</a:t>
                </a:r>
                <a:endParaRPr sz="1100"/>
              </a:p>
            </p:txBody>
          </p:sp>
          <p:sp>
            <p:nvSpPr>
              <p:cNvPr id="585" name="Google Shape;585;p39"/>
              <p:cNvSpPr/>
              <p:nvPr/>
            </p:nvSpPr>
            <p:spPr>
              <a:xfrm>
                <a:off x="10529010" y="7482839"/>
                <a:ext cx="914400" cy="914400"/>
              </a:xfrm>
              <a:prstGeom prst="rect">
                <a:avLst/>
              </a:prstGeom>
              <a:solidFill>
                <a:schemeClr val="accent6"/>
              </a:solidFill>
              <a:ln cap="flat" cmpd="sng" w="38100">
                <a:solidFill>
                  <a:srgbClr val="31538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1</a:t>
                </a:r>
                <a:endParaRPr sz="1100"/>
              </a:p>
            </p:txBody>
          </p:sp>
          <p:sp>
            <p:nvSpPr>
              <p:cNvPr id="586" name="Google Shape;586;p39"/>
              <p:cNvSpPr/>
              <p:nvPr/>
            </p:nvSpPr>
            <p:spPr>
              <a:xfrm>
                <a:off x="9614610" y="7483877"/>
                <a:ext cx="914400" cy="914400"/>
              </a:xfrm>
              <a:prstGeom prst="rect">
                <a:avLst/>
              </a:prstGeom>
              <a:solidFill>
                <a:schemeClr val="accent6"/>
              </a:solidFill>
              <a:ln cap="flat" cmpd="sng" w="38100">
                <a:solidFill>
                  <a:srgbClr val="31538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2</a:t>
                </a:r>
                <a:endParaRPr sz="1100"/>
              </a:p>
            </p:txBody>
          </p:sp>
          <p:sp>
            <p:nvSpPr>
              <p:cNvPr id="587" name="Google Shape;587;p39"/>
              <p:cNvSpPr/>
              <p:nvPr/>
            </p:nvSpPr>
            <p:spPr>
              <a:xfrm>
                <a:off x="8801099" y="7482839"/>
                <a:ext cx="914400" cy="914400"/>
              </a:xfrm>
              <a:prstGeom prst="rect">
                <a:avLst/>
              </a:prstGeom>
              <a:solidFill>
                <a:schemeClr val="accent6"/>
              </a:solidFill>
              <a:ln cap="flat" cmpd="sng" w="38100">
                <a:solidFill>
                  <a:srgbClr val="31538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3</a:t>
                </a:r>
                <a:endParaRPr sz="1100"/>
              </a:p>
            </p:txBody>
          </p:sp>
          <p:sp>
            <p:nvSpPr>
              <p:cNvPr id="588" name="Google Shape;588;p39"/>
              <p:cNvSpPr/>
              <p:nvPr/>
            </p:nvSpPr>
            <p:spPr>
              <a:xfrm>
                <a:off x="6995160" y="6358864"/>
                <a:ext cx="914400" cy="914400"/>
              </a:xfrm>
              <a:prstGeom prst="ellipse">
                <a:avLst/>
              </a:prstGeom>
              <a:solidFill>
                <a:schemeClr val="accent2"/>
              </a:solidFill>
              <a:ln cap="flat" cmpd="sng" w="12700">
                <a:solidFill>
                  <a:srgbClr val="31538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5</a:t>
                </a:r>
                <a:endParaRPr sz="1100"/>
              </a:p>
            </p:txBody>
          </p:sp>
        </p:grpSp>
        <p:grpSp>
          <p:nvGrpSpPr>
            <p:cNvPr id="589" name="Google Shape;589;p39"/>
            <p:cNvGrpSpPr/>
            <p:nvPr/>
          </p:nvGrpSpPr>
          <p:grpSpPr>
            <a:xfrm>
              <a:off x="5254133" y="18978087"/>
              <a:ext cx="3230920" cy="3665388"/>
              <a:chOff x="5181668" y="17110444"/>
              <a:chExt cx="3230920" cy="3665388"/>
            </a:xfrm>
          </p:grpSpPr>
          <p:grpSp>
            <p:nvGrpSpPr>
              <p:cNvPr id="590" name="Google Shape;590;p39"/>
              <p:cNvGrpSpPr/>
              <p:nvPr/>
            </p:nvGrpSpPr>
            <p:grpSpPr>
              <a:xfrm>
                <a:off x="5181668" y="17110444"/>
                <a:ext cx="3230920" cy="3665388"/>
                <a:chOff x="6080760" y="7254240"/>
                <a:chExt cx="3634739" cy="4123510"/>
              </a:xfrm>
            </p:grpSpPr>
            <p:sp>
              <p:nvSpPr>
                <p:cNvPr id="591" name="Google Shape;591;p39"/>
                <p:cNvSpPr/>
                <p:nvPr/>
              </p:nvSpPr>
              <p:spPr>
                <a:xfrm>
                  <a:off x="6080760" y="7254240"/>
                  <a:ext cx="2743200" cy="1371600"/>
                </a:xfrm>
                <a:prstGeom prst="rect">
                  <a:avLst/>
                </a:prstGeom>
                <a:solidFill>
                  <a:schemeClr val="accent1"/>
                </a:solidFill>
                <a:ln cap="flat" cmpd="sng" w="381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4</a:t>
                  </a:r>
                  <a:endParaRPr sz="1100"/>
                </a:p>
              </p:txBody>
            </p:sp>
            <p:sp>
              <p:nvSpPr>
                <p:cNvPr id="592" name="Google Shape;592;p39"/>
                <p:cNvSpPr/>
                <p:nvPr/>
              </p:nvSpPr>
              <p:spPr>
                <a:xfrm>
                  <a:off x="6080760" y="8625841"/>
                  <a:ext cx="914400" cy="914400"/>
                </a:xfrm>
                <a:prstGeom prst="rect">
                  <a:avLst/>
                </a:prstGeom>
                <a:solidFill>
                  <a:schemeClr val="accent6"/>
                </a:solidFill>
                <a:ln cap="flat" cmpd="sng" w="38100">
                  <a:solidFill>
                    <a:srgbClr val="31538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1</a:t>
                  </a:r>
                  <a:endParaRPr sz="1100"/>
                </a:p>
              </p:txBody>
            </p:sp>
            <p:sp>
              <p:nvSpPr>
                <p:cNvPr id="593" name="Google Shape;593;p39"/>
                <p:cNvSpPr/>
                <p:nvPr/>
              </p:nvSpPr>
              <p:spPr>
                <a:xfrm>
                  <a:off x="6995159" y="9540242"/>
                  <a:ext cx="914400" cy="914400"/>
                </a:xfrm>
                <a:prstGeom prst="rect">
                  <a:avLst/>
                </a:prstGeom>
                <a:solidFill>
                  <a:schemeClr val="accent6"/>
                </a:solidFill>
                <a:ln cap="flat" cmpd="sng" w="38100">
                  <a:solidFill>
                    <a:srgbClr val="31538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2</a:t>
                  </a:r>
                  <a:endParaRPr sz="1100"/>
                </a:p>
              </p:txBody>
            </p:sp>
            <p:sp>
              <p:nvSpPr>
                <p:cNvPr id="594" name="Google Shape;594;p39"/>
                <p:cNvSpPr/>
                <p:nvPr/>
              </p:nvSpPr>
              <p:spPr>
                <a:xfrm>
                  <a:off x="8801099" y="7482839"/>
                  <a:ext cx="914400" cy="914400"/>
                </a:xfrm>
                <a:prstGeom prst="rect">
                  <a:avLst/>
                </a:prstGeom>
                <a:solidFill>
                  <a:schemeClr val="accent6"/>
                </a:solidFill>
                <a:ln cap="flat" cmpd="sng" w="38100">
                  <a:solidFill>
                    <a:srgbClr val="31538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3</a:t>
                  </a:r>
                  <a:endParaRPr sz="1100"/>
                </a:p>
              </p:txBody>
            </p:sp>
            <p:sp>
              <p:nvSpPr>
                <p:cNvPr id="595" name="Google Shape;595;p39"/>
                <p:cNvSpPr/>
                <p:nvPr/>
              </p:nvSpPr>
              <p:spPr>
                <a:xfrm>
                  <a:off x="6995159" y="10463350"/>
                  <a:ext cx="914400" cy="914400"/>
                </a:xfrm>
                <a:prstGeom prst="ellipse">
                  <a:avLst/>
                </a:prstGeom>
                <a:solidFill>
                  <a:schemeClr val="accent2"/>
                </a:solidFill>
                <a:ln cap="flat" cmpd="sng" w="12700">
                  <a:solidFill>
                    <a:srgbClr val="31538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5</a:t>
                  </a:r>
                  <a:endParaRPr sz="1100"/>
                </a:p>
              </p:txBody>
            </p:sp>
          </p:grpSp>
          <p:cxnSp>
            <p:nvCxnSpPr>
              <p:cNvPr id="596" name="Google Shape;596;p39"/>
              <p:cNvCxnSpPr/>
              <p:nvPr/>
            </p:nvCxnSpPr>
            <p:spPr>
              <a:xfrm>
                <a:off x="6400799" y="18446400"/>
                <a:ext cx="0" cy="512100"/>
              </a:xfrm>
              <a:prstGeom prst="straightConnector1">
                <a:avLst/>
              </a:prstGeom>
              <a:noFill/>
              <a:ln cap="flat" cmpd="sng" w="76200">
                <a:solidFill>
                  <a:schemeClr val="dk1"/>
                </a:solidFill>
                <a:prstDash val="solid"/>
                <a:miter lim="800000"/>
                <a:headEnd len="sm" w="sm" type="none"/>
                <a:tailEnd len="med" w="med" type="triangle"/>
              </a:ln>
            </p:spPr>
          </p:cxnSp>
        </p:grpSp>
        <p:grpSp>
          <p:nvGrpSpPr>
            <p:cNvPr id="597" name="Google Shape;597;p39"/>
            <p:cNvGrpSpPr/>
            <p:nvPr/>
          </p:nvGrpSpPr>
          <p:grpSpPr>
            <a:xfrm>
              <a:off x="12245469" y="12822242"/>
              <a:ext cx="3557803" cy="2525843"/>
              <a:chOff x="11380855" y="12270194"/>
              <a:chExt cx="3557803" cy="2525843"/>
            </a:xfrm>
          </p:grpSpPr>
          <p:grpSp>
            <p:nvGrpSpPr>
              <p:cNvPr id="598" name="Google Shape;598;p39"/>
              <p:cNvGrpSpPr/>
              <p:nvPr/>
            </p:nvGrpSpPr>
            <p:grpSpPr>
              <a:xfrm>
                <a:off x="11380855" y="12543897"/>
                <a:ext cx="3557803" cy="2252140"/>
                <a:chOff x="6080760" y="7025639"/>
                <a:chExt cx="4002479" cy="2533626"/>
              </a:xfrm>
            </p:grpSpPr>
            <p:sp>
              <p:nvSpPr>
                <p:cNvPr id="599" name="Google Shape;599;p39"/>
                <p:cNvSpPr/>
                <p:nvPr/>
              </p:nvSpPr>
              <p:spPr>
                <a:xfrm>
                  <a:off x="6080760" y="7254240"/>
                  <a:ext cx="2743200" cy="1371600"/>
                </a:xfrm>
                <a:prstGeom prst="rect">
                  <a:avLst/>
                </a:prstGeom>
                <a:solidFill>
                  <a:schemeClr val="accent1"/>
                </a:solidFill>
                <a:ln cap="flat" cmpd="sng" w="381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4</a:t>
                  </a:r>
                  <a:endParaRPr sz="1100"/>
                </a:p>
              </p:txBody>
            </p:sp>
            <p:sp>
              <p:nvSpPr>
                <p:cNvPr id="600" name="Google Shape;600;p39"/>
                <p:cNvSpPr/>
                <p:nvPr/>
              </p:nvSpPr>
              <p:spPr>
                <a:xfrm>
                  <a:off x="6080760" y="8625841"/>
                  <a:ext cx="914400" cy="914400"/>
                </a:xfrm>
                <a:prstGeom prst="rect">
                  <a:avLst/>
                </a:prstGeom>
                <a:solidFill>
                  <a:schemeClr val="accent6"/>
                </a:solidFill>
                <a:ln cap="flat" cmpd="sng" w="38100">
                  <a:solidFill>
                    <a:srgbClr val="31538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1</a:t>
                  </a:r>
                  <a:endParaRPr sz="1100"/>
                </a:p>
              </p:txBody>
            </p:sp>
            <p:sp>
              <p:nvSpPr>
                <p:cNvPr id="601" name="Google Shape;601;p39"/>
                <p:cNvSpPr/>
                <p:nvPr/>
              </p:nvSpPr>
              <p:spPr>
                <a:xfrm>
                  <a:off x="6995160" y="8625840"/>
                  <a:ext cx="914400" cy="914400"/>
                </a:xfrm>
                <a:prstGeom prst="rect">
                  <a:avLst/>
                </a:prstGeom>
                <a:solidFill>
                  <a:schemeClr val="accent6"/>
                </a:solidFill>
                <a:ln cap="flat" cmpd="sng" w="38100">
                  <a:solidFill>
                    <a:srgbClr val="31538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2</a:t>
                  </a:r>
                  <a:endParaRPr sz="1100"/>
                </a:p>
              </p:txBody>
            </p:sp>
            <p:sp>
              <p:nvSpPr>
                <p:cNvPr id="602" name="Google Shape;602;p39"/>
                <p:cNvSpPr/>
                <p:nvPr/>
              </p:nvSpPr>
              <p:spPr>
                <a:xfrm>
                  <a:off x="7909560" y="8644865"/>
                  <a:ext cx="914400" cy="914400"/>
                </a:xfrm>
                <a:prstGeom prst="rect">
                  <a:avLst/>
                </a:prstGeom>
                <a:solidFill>
                  <a:schemeClr val="accent6"/>
                </a:solidFill>
                <a:ln cap="flat" cmpd="sng" w="38100">
                  <a:solidFill>
                    <a:srgbClr val="31538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3</a:t>
                  </a:r>
                  <a:endParaRPr sz="1100"/>
                </a:p>
              </p:txBody>
            </p:sp>
            <p:sp>
              <p:nvSpPr>
                <p:cNvPr id="603" name="Google Shape;603;p39"/>
                <p:cNvSpPr/>
                <p:nvPr/>
              </p:nvSpPr>
              <p:spPr>
                <a:xfrm>
                  <a:off x="9168839" y="7025639"/>
                  <a:ext cx="914400" cy="914400"/>
                </a:xfrm>
                <a:prstGeom prst="ellipse">
                  <a:avLst/>
                </a:prstGeom>
                <a:solidFill>
                  <a:schemeClr val="accent2"/>
                </a:solidFill>
                <a:ln cap="flat" cmpd="sng" w="12700">
                  <a:solidFill>
                    <a:srgbClr val="31538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5</a:t>
                  </a:r>
                  <a:endParaRPr sz="1100"/>
                </a:p>
              </p:txBody>
            </p:sp>
          </p:grpSp>
          <p:cxnSp>
            <p:nvCxnSpPr>
              <p:cNvPr id="604" name="Google Shape;604;p39"/>
              <p:cNvCxnSpPr/>
              <p:nvPr/>
            </p:nvCxnSpPr>
            <p:spPr>
              <a:xfrm>
                <a:off x="13819188" y="12270194"/>
                <a:ext cx="381900" cy="315600"/>
              </a:xfrm>
              <a:prstGeom prst="straightConnector1">
                <a:avLst/>
              </a:prstGeom>
              <a:noFill/>
              <a:ln cap="flat" cmpd="sng" w="76200">
                <a:solidFill>
                  <a:schemeClr val="dk1"/>
                </a:solidFill>
                <a:prstDash val="solid"/>
                <a:miter lim="800000"/>
                <a:headEnd len="sm" w="sm" type="none"/>
                <a:tailEnd len="med" w="med" type="triangle"/>
              </a:ln>
            </p:spPr>
          </p:cxnSp>
        </p:grpSp>
        <p:grpSp>
          <p:nvGrpSpPr>
            <p:cNvPr id="605" name="Google Shape;605;p39"/>
            <p:cNvGrpSpPr/>
            <p:nvPr/>
          </p:nvGrpSpPr>
          <p:grpSpPr>
            <a:xfrm>
              <a:off x="19674839" y="13315976"/>
              <a:ext cx="2438400" cy="3484982"/>
              <a:chOff x="17233494" y="11882837"/>
              <a:chExt cx="2438400" cy="3484982"/>
            </a:xfrm>
          </p:grpSpPr>
          <p:grpSp>
            <p:nvGrpSpPr>
              <p:cNvPr id="606" name="Google Shape;606;p39"/>
              <p:cNvGrpSpPr/>
              <p:nvPr/>
            </p:nvGrpSpPr>
            <p:grpSpPr>
              <a:xfrm>
                <a:off x="17233494" y="11882837"/>
                <a:ext cx="2438400" cy="2878521"/>
                <a:chOff x="17233494" y="11882837"/>
                <a:chExt cx="2438400" cy="2878521"/>
              </a:xfrm>
            </p:grpSpPr>
            <p:sp>
              <p:nvSpPr>
                <p:cNvPr id="607" name="Google Shape;607;p39"/>
                <p:cNvSpPr/>
                <p:nvPr/>
              </p:nvSpPr>
              <p:spPr>
                <a:xfrm>
                  <a:off x="17233494" y="11882837"/>
                  <a:ext cx="2438400" cy="1219200"/>
                </a:xfrm>
                <a:prstGeom prst="rect">
                  <a:avLst/>
                </a:prstGeom>
                <a:solidFill>
                  <a:schemeClr val="accent1"/>
                </a:solidFill>
                <a:ln cap="flat" cmpd="sng" w="381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4</a:t>
                  </a:r>
                  <a:endParaRPr sz="1100"/>
                </a:p>
              </p:txBody>
            </p:sp>
            <p:sp>
              <p:nvSpPr>
                <p:cNvPr id="608" name="Google Shape;608;p39"/>
                <p:cNvSpPr/>
                <p:nvPr/>
              </p:nvSpPr>
              <p:spPr>
                <a:xfrm>
                  <a:off x="17233494" y="13102037"/>
                  <a:ext cx="812700" cy="812700"/>
                </a:xfrm>
                <a:prstGeom prst="rect">
                  <a:avLst/>
                </a:prstGeom>
                <a:solidFill>
                  <a:schemeClr val="accent6"/>
                </a:solidFill>
                <a:ln cap="flat" cmpd="sng" w="38100">
                  <a:solidFill>
                    <a:srgbClr val="31538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1</a:t>
                  </a:r>
                  <a:endParaRPr sz="1100"/>
                </a:p>
              </p:txBody>
            </p:sp>
            <p:sp>
              <p:nvSpPr>
                <p:cNvPr id="609" name="Google Shape;609;p39"/>
                <p:cNvSpPr/>
                <p:nvPr/>
              </p:nvSpPr>
              <p:spPr>
                <a:xfrm>
                  <a:off x="18046294" y="13102036"/>
                  <a:ext cx="812700" cy="812700"/>
                </a:xfrm>
                <a:prstGeom prst="rect">
                  <a:avLst/>
                </a:prstGeom>
                <a:solidFill>
                  <a:schemeClr val="accent6"/>
                </a:solidFill>
                <a:ln cap="flat" cmpd="sng" w="38100">
                  <a:solidFill>
                    <a:srgbClr val="31538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2</a:t>
                  </a:r>
                  <a:endParaRPr sz="1100"/>
                </a:p>
              </p:txBody>
            </p:sp>
            <p:sp>
              <p:nvSpPr>
                <p:cNvPr id="610" name="Google Shape;610;p39"/>
                <p:cNvSpPr/>
                <p:nvPr/>
              </p:nvSpPr>
              <p:spPr>
                <a:xfrm>
                  <a:off x="18859094" y="13118948"/>
                  <a:ext cx="812700" cy="812700"/>
                </a:xfrm>
                <a:prstGeom prst="rect">
                  <a:avLst/>
                </a:prstGeom>
                <a:solidFill>
                  <a:schemeClr val="accent6"/>
                </a:solidFill>
                <a:ln cap="flat" cmpd="sng" w="38100">
                  <a:solidFill>
                    <a:srgbClr val="31538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3</a:t>
                  </a:r>
                  <a:endParaRPr sz="1100"/>
                </a:p>
              </p:txBody>
            </p:sp>
            <p:sp>
              <p:nvSpPr>
                <p:cNvPr id="611" name="Google Shape;611;p39"/>
                <p:cNvSpPr/>
                <p:nvPr/>
              </p:nvSpPr>
              <p:spPr>
                <a:xfrm>
                  <a:off x="18859094" y="13948658"/>
                  <a:ext cx="812700" cy="812700"/>
                </a:xfrm>
                <a:prstGeom prst="ellipse">
                  <a:avLst/>
                </a:prstGeom>
                <a:solidFill>
                  <a:schemeClr val="accent2"/>
                </a:solidFill>
                <a:ln cap="flat" cmpd="sng" w="12700">
                  <a:solidFill>
                    <a:srgbClr val="31538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5</a:t>
                  </a:r>
                  <a:endParaRPr sz="1100"/>
                </a:p>
              </p:txBody>
            </p:sp>
          </p:grpSp>
          <p:cxnSp>
            <p:nvCxnSpPr>
              <p:cNvPr id="612" name="Google Shape;612;p39"/>
              <p:cNvCxnSpPr/>
              <p:nvPr/>
            </p:nvCxnSpPr>
            <p:spPr>
              <a:xfrm rot="10800000">
                <a:off x="19265494" y="14855719"/>
                <a:ext cx="0" cy="512100"/>
              </a:xfrm>
              <a:prstGeom prst="straightConnector1">
                <a:avLst/>
              </a:prstGeom>
              <a:noFill/>
              <a:ln cap="flat" cmpd="sng" w="76200">
                <a:solidFill>
                  <a:schemeClr val="dk1"/>
                </a:solidFill>
                <a:prstDash val="solid"/>
                <a:miter lim="800000"/>
                <a:headEnd len="sm" w="sm" type="none"/>
                <a:tailEnd len="med" w="med" type="triangle"/>
              </a:ln>
            </p:spPr>
          </p:cxnSp>
        </p:grpSp>
        <p:grpSp>
          <p:nvGrpSpPr>
            <p:cNvPr id="613" name="Google Shape;613;p39"/>
            <p:cNvGrpSpPr/>
            <p:nvPr/>
          </p:nvGrpSpPr>
          <p:grpSpPr>
            <a:xfrm>
              <a:off x="11699775" y="18982881"/>
              <a:ext cx="4766860" cy="2755018"/>
              <a:chOff x="10216654" y="17430484"/>
              <a:chExt cx="4766860" cy="2755018"/>
            </a:xfrm>
          </p:grpSpPr>
          <p:grpSp>
            <p:nvGrpSpPr>
              <p:cNvPr id="614" name="Google Shape;614;p39"/>
              <p:cNvGrpSpPr/>
              <p:nvPr/>
            </p:nvGrpSpPr>
            <p:grpSpPr>
              <a:xfrm>
                <a:off x="10216654" y="17430484"/>
                <a:ext cx="4766860" cy="2234304"/>
                <a:chOff x="6080760" y="7254240"/>
                <a:chExt cx="5362650" cy="2513561"/>
              </a:xfrm>
            </p:grpSpPr>
            <p:sp>
              <p:nvSpPr>
                <p:cNvPr id="615" name="Google Shape;615;p39"/>
                <p:cNvSpPr/>
                <p:nvPr/>
              </p:nvSpPr>
              <p:spPr>
                <a:xfrm>
                  <a:off x="6080760" y="7254240"/>
                  <a:ext cx="2743200" cy="1371600"/>
                </a:xfrm>
                <a:prstGeom prst="rect">
                  <a:avLst/>
                </a:prstGeom>
                <a:solidFill>
                  <a:schemeClr val="accent1"/>
                </a:solidFill>
                <a:ln cap="flat" cmpd="sng" w="381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4</a:t>
                  </a:r>
                  <a:endParaRPr sz="1100"/>
                </a:p>
              </p:txBody>
            </p:sp>
            <p:sp>
              <p:nvSpPr>
                <p:cNvPr id="616" name="Google Shape;616;p39"/>
                <p:cNvSpPr/>
                <p:nvPr/>
              </p:nvSpPr>
              <p:spPr>
                <a:xfrm>
                  <a:off x="10529010" y="7940039"/>
                  <a:ext cx="914400" cy="914400"/>
                </a:xfrm>
                <a:prstGeom prst="rect">
                  <a:avLst/>
                </a:prstGeom>
                <a:solidFill>
                  <a:schemeClr val="accent6"/>
                </a:solidFill>
                <a:ln cap="flat" cmpd="sng" w="38100">
                  <a:solidFill>
                    <a:srgbClr val="31538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1</a:t>
                  </a:r>
                  <a:endParaRPr sz="1100"/>
                </a:p>
              </p:txBody>
            </p:sp>
            <p:sp>
              <p:nvSpPr>
                <p:cNvPr id="617" name="Google Shape;617;p39"/>
                <p:cNvSpPr/>
                <p:nvPr/>
              </p:nvSpPr>
              <p:spPr>
                <a:xfrm>
                  <a:off x="9614610" y="7483877"/>
                  <a:ext cx="914400" cy="914400"/>
                </a:xfrm>
                <a:prstGeom prst="rect">
                  <a:avLst/>
                </a:prstGeom>
                <a:solidFill>
                  <a:schemeClr val="accent6"/>
                </a:solidFill>
                <a:ln cap="flat" cmpd="sng" w="38100">
                  <a:solidFill>
                    <a:srgbClr val="31538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2</a:t>
                  </a:r>
                  <a:endParaRPr sz="1100"/>
                </a:p>
              </p:txBody>
            </p:sp>
            <p:sp>
              <p:nvSpPr>
                <p:cNvPr id="618" name="Google Shape;618;p39"/>
                <p:cNvSpPr/>
                <p:nvPr/>
              </p:nvSpPr>
              <p:spPr>
                <a:xfrm>
                  <a:off x="8801099" y="7482839"/>
                  <a:ext cx="914400" cy="914400"/>
                </a:xfrm>
                <a:prstGeom prst="rect">
                  <a:avLst/>
                </a:prstGeom>
                <a:solidFill>
                  <a:schemeClr val="accent6"/>
                </a:solidFill>
                <a:ln cap="flat" cmpd="sng" w="38100">
                  <a:solidFill>
                    <a:srgbClr val="31538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3</a:t>
                  </a:r>
                  <a:endParaRPr sz="1100"/>
                </a:p>
              </p:txBody>
            </p:sp>
            <p:sp>
              <p:nvSpPr>
                <p:cNvPr id="619" name="Google Shape;619;p39"/>
                <p:cNvSpPr/>
                <p:nvPr/>
              </p:nvSpPr>
              <p:spPr>
                <a:xfrm>
                  <a:off x="10529009" y="8853401"/>
                  <a:ext cx="914400" cy="914400"/>
                </a:xfrm>
                <a:prstGeom prst="ellipse">
                  <a:avLst/>
                </a:prstGeom>
                <a:solidFill>
                  <a:schemeClr val="accent2"/>
                </a:solidFill>
                <a:ln cap="flat" cmpd="sng" w="12700">
                  <a:solidFill>
                    <a:srgbClr val="31538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Calibri"/>
                      <a:ea typeface="Calibri"/>
                      <a:cs typeface="Calibri"/>
                      <a:sym typeface="Calibri"/>
                    </a:rPr>
                    <a:t>5</a:t>
                  </a:r>
                  <a:endParaRPr sz="1100"/>
                </a:p>
              </p:txBody>
            </p:sp>
          </p:grpSp>
          <p:cxnSp>
            <p:nvCxnSpPr>
              <p:cNvPr id="620" name="Google Shape;620;p39"/>
              <p:cNvCxnSpPr/>
              <p:nvPr/>
            </p:nvCxnSpPr>
            <p:spPr>
              <a:xfrm rot="10800000">
                <a:off x="14576984" y="19673402"/>
                <a:ext cx="0" cy="512100"/>
              </a:xfrm>
              <a:prstGeom prst="straightConnector1">
                <a:avLst/>
              </a:prstGeom>
              <a:noFill/>
              <a:ln cap="flat" cmpd="sng" w="76200">
                <a:solidFill>
                  <a:schemeClr val="dk1"/>
                </a:solidFill>
                <a:prstDash val="solid"/>
                <a:miter lim="800000"/>
                <a:headEnd len="sm" w="sm" type="none"/>
                <a:tailEnd len="med" w="med" type="triangle"/>
              </a:ln>
            </p:spPr>
          </p:cxnSp>
        </p:grpSp>
        <p:sp>
          <p:nvSpPr>
            <p:cNvPr id="621" name="Google Shape;621;p39"/>
            <p:cNvSpPr txBox="1"/>
            <p:nvPr/>
          </p:nvSpPr>
          <p:spPr>
            <a:xfrm>
              <a:off x="3246997" y="11353800"/>
              <a:ext cx="1157400" cy="11163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400">
                  <a:solidFill>
                    <a:schemeClr val="dk1"/>
                  </a:solidFill>
                  <a:latin typeface="Calibri"/>
                  <a:ea typeface="Calibri"/>
                  <a:cs typeface="Calibri"/>
                  <a:sym typeface="Calibri"/>
                </a:rPr>
                <a:t>1.</a:t>
              </a:r>
              <a:endParaRPr sz="1100"/>
            </a:p>
          </p:txBody>
        </p:sp>
        <p:sp>
          <p:nvSpPr>
            <p:cNvPr id="622" name="Google Shape;622;p39"/>
            <p:cNvSpPr txBox="1"/>
            <p:nvPr/>
          </p:nvSpPr>
          <p:spPr>
            <a:xfrm>
              <a:off x="10470753" y="11348344"/>
              <a:ext cx="1774500" cy="11163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400">
                  <a:solidFill>
                    <a:schemeClr val="dk1"/>
                  </a:solidFill>
                  <a:latin typeface="Calibri"/>
                  <a:ea typeface="Calibri"/>
                  <a:cs typeface="Calibri"/>
                  <a:sym typeface="Calibri"/>
                </a:rPr>
                <a:t>2.</a:t>
              </a:r>
              <a:endParaRPr sz="1100"/>
            </a:p>
          </p:txBody>
        </p:sp>
        <p:sp>
          <p:nvSpPr>
            <p:cNvPr id="623" name="Google Shape;623;p39"/>
            <p:cNvSpPr txBox="1"/>
            <p:nvPr/>
          </p:nvSpPr>
          <p:spPr>
            <a:xfrm>
              <a:off x="17694511" y="11348344"/>
              <a:ext cx="1098000" cy="11163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400">
                  <a:solidFill>
                    <a:schemeClr val="dk1"/>
                  </a:solidFill>
                  <a:latin typeface="Calibri"/>
                  <a:ea typeface="Calibri"/>
                  <a:cs typeface="Calibri"/>
                  <a:sym typeface="Calibri"/>
                </a:rPr>
                <a:t>3.</a:t>
              </a:r>
              <a:endParaRPr sz="1100"/>
            </a:p>
          </p:txBody>
        </p:sp>
        <p:sp>
          <p:nvSpPr>
            <p:cNvPr id="624" name="Google Shape;624;p39"/>
            <p:cNvSpPr txBox="1"/>
            <p:nvPr/>
          </p:nvSpPr>
          <p:spPr>
            <a:xfrm>
              <a:off x="3246997" y="17570100"/>
              <a:ext cx="1658700" cy="11163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400">
                  <a:solidFill>
                    <a:schemeClr val="dk1"/>
                  </a:solidFill>
                  <a:latin typeface="Calibri"/>
                  <a:ea typeface="Calibri"/>
                  <a:cs typeface="Calibri"/>
                  <a:sym typeface="Calibri"/>
                </a:rPr>
                <a:t>4.</a:t>
              </a:r>
              <a:endParaRPr sz="1100"/>
            </a:p>
          </p:txBody>
        </p:sp>
        <p:sp>
          <p:nvSpPr>
            <p:cNvPr id="625" name="Google Shape;625;p39"/>
            <p:cNvSpPr txBox="1"/>
            <p:nvPr/>
          </p:nvSpPr>
          <p:spPr>
            <a:xfrm>
              <a:off x="10470753" y="17575539"/>
              <a:ext cx="1981500" cy="11163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400">
                  <a:solidFill>
                    <a:schemeClr val="dk1"/>
                  </a:solidFill>
                  <a:latin typeface="Calibri"/>
                  <a:ea typeface="Calibri"/>
                  <a:cs typeface="Calibri"/>
                  <a:sym typeface="Calibri"/>
                </a:rPr>
                <a:t>5.</a:t>
              </a:r>
              <a:endParaRPr sz="1100"/>
            </a:p>
          </p:txBody>
        </p:sp>
        <p:sp>
          <p:nvSpPr>
            <p:cNvPr id="626" name="Google Shape;626;p39"/>
            <p:cNvSpPr txBox="1"/>
            <p:nvPr/>
          </p:nvSpPr>
          <p:spPr>
            <a:xfrm>
              <a:off x="17694511" y="17561163"/>
              <a:ext cx="1098000" cy="11163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400">
                  <a:solidFill>
                    <a:schemeClr val="dk1"/>
                  </a:solidFill>
                  <a:latin typeface="Calibri"/>
                  <a:ea typeface="Calibri"/>
                  <a:cs typeface="Calibri"/>
                  <a:sym typeface="Calibri"/>
                </a:rPr>
                <a:t>6.</a:t>
              </a:r>
              <a:endParaRPr sz="1100"/>
            </a:p>
          </p:txBody>
        </p:sp>
      </p:grpSp>
      <p:grpSp>
        <p:nvGrpSpPr>
          <p:cNvPr id="627" name="Google Shape;627;p39"/>
          <p:cNvGrpSpPr/>
          <p:nvPr/>
        </p:nvGrpSpPr>
        <p:grpSpPr>
          <a:xfrm>
            <a:off x="12872531" y="16461732"/>
            <a:ext cx="4204018" cy="2609978"/>
            <a:chOff x="1796571" y="891095"/>
            <a:chExt cx="7161870" cy="4446300"/>
          </a:xfrm>
        </p:grpSpPr>
        <p:sp>
          <p:nvSpPr>
            <p:cNvPr id="628" name="Google Shape;628;p39"/>
            <p:cNvSpPr/>
            <p:nvPr/>
          </p:nvSpPr>
          <p:spPr>
            <a:xfrm>
              <a:off x="3028950" y="891095"/>
              <a:ext cx="4526400" cy="4446300"/>
            </a:xfrm>
            <a:prstGeom prst="triangle">
              <a:avLst>
                <a:gd fmla="val 50000" name="adj"/>
              </a:avLst>
            </a:prstGeom>
            <a:gradFill>
              <a:gsLst>
                <a:gs pos="0">
                  <a:srgbClr val="F5F7FC"/>
                </a:gs>
                <a:gs pos="100000">
                  <a:srgbClr val="A0B8E1"/>
                </a:gs>
              </a:gsLst>
              <a:lin ang="0" scaled="0"/>
            </a:gradFill>
            <a:ln cap="flat" cmpd="sng" w="76200">
              <a:solidFill>
                <a:schemeClr val="accen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29" name="Google Shape;629;p39"/>
            <p:cNvSpPr txBox="1"/>
            <p:nvPr/>
          </p:nvSpPr>
          <p:spPr>
            <a:xfrm rot="-5400000">
              <a:off x="847071" y="2923813"/>
              <a:ext cx="2303700" cy="404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3000">
                  <a:solidFill>
                    <a:schemeClr val="dk1"/>
                  </a:solidFill>
                  <a:latin typeface="Calibri"/>
                  <a:ea typeface="Calibri"/>
                  <a:cs typeface="Calibri"/>
                  <a:sym typeface="Calibri"/>
                </a:rPr>
                <a:t>Higher bandwidth</a:t>
              </a:r>
              <a:endParaRPr sz="1100"/>
            </a:p>
          </p:txBody>
        </p:sp>
        <p:sp>
          <p:nvSpPr>
            <p:cNvPr id="630" name="Google Shape;630;p39"/>
            <p:cNvSpPr txBox="1"/>
            <p:nvPr/>
          </p:nvSpPr>
          <p:spPr>
            <a:xfrm rot="5400000">
              <a:off x="7534041" y="2923807"/>
              <a:ext cx="2444100" cy="404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3000">
                  <a:solidFill>
                    <a:schemeClr val="dk1"/>
                  </a:solidFill>
                  <a:latin typeface="Calibri"/>
                  <a:ea typeface="Calibri"/>
                  <a:cs typeface="Calibri"/>
                  <a:sym typeface="Calibri"/>
                </a:rPr>
                <a:t>Control abstraction</a:t>
              </a:r>
              <a:endParaRPr sz="1100"/>
            </a:p>
          </p:txBody>
        </p:sp>
        <p:cxnSp>
          <p:nvCxnSpPr>
            <p:cNvPr id="631" name="Google Shape;631;p39"/>
            <p:cNvCxnSpPr/>
            <p:nvPr/>
          </p:nvCxnSpPr>
          <p:spPr>
            <a:xfrm>
              <a:off x="2434442" y="997527"/>
              <a:ext cx="0" cy="4097100"/>
            </a:xfrm>
            <a:prstGeom prst="straightConnector1">
              <a:avLst/>
            </a:prstGeom>
            <a:noFill/>
            <a:ln cap="flat" cmpd="sng" w="107950">
              <a:solidFill>
                <a:schemeClr val="accent1"/>
              </a:solidFill>
              <a:prstDash val="solid"/>
              <a:miter lim="800000"/>
              <a:headEnd len="sm" w="sm" type="none"/>
              <a:tailEnd len="med" w="med" type="triangle"/>
            </a:ln>
          </p:spPr>
        </p:cxnSp>
        <p:cxnSp>
          <p:nvCxnSpPr>
            <p:cNvPr id="632" name="Google Shape;632;p39"/>
            <p:cNvCxnSpPr/>
            <p:nvPr/>
          </p:nvCxnSpPr>
          <p:spPr>
            <a:xfrm>
              <a:off x="8098971" y="997527"/>
              <a:ext cx="0" cy="4097100"/>
            </a:xfrm>
            <a:prstGeom prst="straightConnector1">
              <a:avLst/>
            </a:prstGeom>
            <a:noFill/>
            <a:ln cap="flat" cmpd="sng" w="107950">
              <a:solidFill>
                <a:schemeClr val="accent1"/>
              </a:solidFill>
              <a:prstDash val="solid"/>
              <a:miter lim="800000"/>
              <a:headEnd len="med" w="med" type="triangle"/>
              <a:tailEnd len="sm" w="sm" type="none"/>
            </a:ln>
          </p:spPr>
        </p:cxnSp>
        <p:sp>
          <p:nvSpPr>
            <p:cNvPr id="633" name="Google Shape;633;p39"/>
            <p:cNvSpPr txBox="1"/>
            <p:nvPr/>
          </p:nvSpPr>
          <p:spPr>
            <a:xfrm>
              <a:off x="4930420" y="2026392"/>
              <a:ext cx="723300" cy="404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3000">
                  <a:solidFill>
                    <a:schemeClr val="dk1"/>
                  </a:solidFill>
                  <a:latin typeface="Calibri"/>
                  <a:ea typeface="Calibri"/>
                  <a:cs typeface="Calibri"/>
                  <a:sym typeface="Calibri"/>
                </a:rPr>
                <a:t>RRT*</a:t>
              </a:r>
              <a:endParaRPr sz="1100"/>
            </a:p>
          </p:txBody>
        </p:sp>
        <p:sp>
          <p:nvSpPr>
            <p:cNvPr id="634" name="Google Shape;634;p39"/>
            <p:cNvSpPr txBox="1"/>
            <p:nvPr/>
          </p:nvSpPr>
          <p:spPr>
            <a:xfrm>
              <a:off x="4447400" y="2877442"/>
              <a:ext cx="1689300" cy="11088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3000">
                  <a:solidFill>
                    <a:schemeClr val="dk1"/>
                  </a:solidFill>
                  <a:latin typeface="Calibri"/>
                  <a:ea typeface="Calibri"/>
                  <a:cs typeface="Calibri"/>
                  <a:sym typeface="Calibri"/>
                </a:rPr>
                <a:t>Nonconvex</a:t>
              </a:r>
              <a:endParaRPr sz="1100"/>
            </a:p>
            <a:p>
              <a:pPr indent="0" lvl="0" marL="0" marR="0" rtl="0" algn="ctr">
                <a:spcBef>
                  <a:spcPts val="0"/>
                </a:spcBef>
                <a:spcAft>
                  <a:spcPts val="0"/>
                </a:spcAft>
                <a:buNone/>
              </a:pPr>
              <a:r>
                <a:rPr b="1" lang="en" sz="3000">
                  <a:solidFill>
                    <a:schemeClr val="dk1"/>
                  </a:solidFill>
                  <a:latin typeface="Calibri"/>
                  <a:ea typeface="Calibri"/>
                  <a:cs typeface="Calibri"/>
                  <a:sym typeface="Calibri"/>
                </a:rPr>
                <a:t>Trajectory</a:t>
              </a:r>
              <a:endParaRPr sz="1100"/>
            </a:p>
            <a:p>
              <a:pPr indent="0" lvl="0" marL="0" marR="0" rtl="0" algn="ctr">
                <a:spcBef>
                  <a:spcPts val="0"/>
                </a:spcBef>
                <a:spcAft>
                  <a:spcPts val="0"/>
                </a:spcAft>
                <a:buNone/>
              </a:pPr>
              <a:r>
                <a:rPr b="1" lang="en" sz="3000">
                  <a:solidFill>
                    <a:schemeClr val="dk1"/>
                  </a:solidFill>
                  <a:latin typeface="Calibri"/>
                  <a:ea typeface="Calibri"/>
                  <a:cs typeface="Calibri"/>
                  <a:sym typeface="Calibri"/>
                </a:rPr>
                <a:t>Optimization</a:t>
              </a:r>
              <a:endParaRPr sz="1100"/>
            </a:p>
          </p:txBody>
        </p:sp>
        <p:sp>
          <p:nvSpPr>
            <p:cNvPr id="635" name="Google Shape;635;p39"/>
            <p:cNvSpPr txBox="1"/>
            <p:nvPr/>
          </p:nvSpPr>
          <p:spPr>
            <a:xfrm>
              <a:off x="3719648" y="4369376"/>
              <a:ext cx="3144900" cy="7569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3000">
                  <a:solidFill>
                    <a:schemeClr val="dk1"/>
                  </a:solidFill>
                  <a:latin typeface="Calibri"/>
                  <a:ea typeface="Calibri"/>
                  <a:cs typeface="Calibri"/>
                  <a:sym typeface="Calibri"/>
                </a:rPr>
                <a:t>Robust (Tube) </a:t>
              </a:r>
              <a:endParaRPr sz="1100"/>
            </a:p>
            <a:p>
              <a:pPr indent="0" lvl="0" marL="0" marR="0" rtl="0" algn="ctr">
                <a:spcBef>
                  <a:spcPts val="0"/>
                </a:spcBef>
                <a:spcAft>
                  <a:spcPts val="0"/>
                </a:spcAft>
                <a:buNone/>
              </a:pPr>
              <a:r>
                <a:rPr b="1" lang="en" sz="3000">
                  <a:solidFill>
                    <a:schemeClr val="dk1"/>
                  </a:solidFill>
                  <a:latin typeface="Calibri"/>
                  <a:ea typeface="Calibri"/>
                  <a:cs typeface="Calibri"/>
                  <a:sym typeface="Calibri"/>
                </a:rPr>
                <a:t>Model Predictive Control</a:t>
              </a:r>
              <a:endParaRPr sz="1100"/>
            </a:p>
          </p:txBody>
        </p:sp>
        <p:cxnSp>
          <p:nvCxnSpPr>
            <p:cNvPr id="636" name="Google Shape;636;p39"/>
            <p:cNvCxnSpPr/>
            <p:nvPr/>
          </p:nvCxnSpPr>
          <p:spPr>
            <a:xfrm>
              <a:off x="4428484" y="2582212"/>
              <a:ext cx="1718100" cy="0"/>
            </a:xfrm>
            <a:prstGeom prst="straightConnector1">
              <a:avLst/>
            </a:prstGeom>
            <a:noFill/>
            <a:ln cap="flat" cmpd="sng" w="76200">
              <a:solidFill>
                <a:schemeClr val="accent1"/>
              </a:solidFill>
              <a:prstDash val="solid"/>
              <a:miter lim="800000"/>
              <a:headEnd len="sm" w="sm" type="none"/>
              <a:tailEnd len="sm" w="sm" type="none"/>
            </a:ln>
          </p:spPr>
        </p:cxnSp>
        <p:cxnSp>
          <p:nvCxnSpPr>
            <p:cNvPr id="637" name="Google Shape;637;p39"/>
            <p:cNvCxnSpPr/>
            <p:nvPr/>
          </p:nvCxnSpPr>
          <p:spPr>
            <a:xfrm>
              <a:off x="3612495" y="4198165"/>
              <a:ext cx="3362400" cy="0"/>
            </a:xfrm>
            <a:prstGeom prst="straightConnector1">
              <a:avLst/>
            </a:prstGeom>
            <a:noFill/>
            <a:ln cap="flat" cmpd="sng" w="76200">
              <a:solidFill>
                <a:schemeClr val="accent1"/>
              </a:solidFill>
              <a:prstDash val="solid"/>
              <a:miter lim="800000"/>
              <a:headEnd len="sm" w="sm" type="none"/>
              <a:tailEnd len="sm" w="sm" type="none"/>
            </a:ln>
          </p:spPr>
        </p:cxnSp>
      </p:grpSp>
      <p:sp>
        <p:nvSpPr>
          <p:cNvPr id="638" name="Google Shape;638;p39"/>
          <p:cNvSpPr txBox="1"/>
          <p:nvPr/>
        </p:nvSpPr>
        <p:spPr>
          <a:xfrm>
            <a:off x="3274850" y="111400"/>
            <a:ext cx="5285100" cy="558600"/>
          </a:xfrm>
          <a:prstGeom prst="rect">
            <a:avLst/>
          </a:prstGeom>
          <a:noFill/>
          <a:ln>
            <a:noFill/>
          </a:ln>
        </p:spPr>
        <p:txBody>
          <a:bodyPr anchorCtr="0" anchor="t" bIns="91425" lIns="91425" spcFirstLastPara="1" rIns="91425" wrap="square" tIns="91425">
            <a:spAutoFit/>
          </a:bodyPr>
          <a:lstStyle/>
          <a:p>
            <a:pPr indent="0" lvl="0" marL="0" rtl="0" algn="r">
              <a:lnSpc>
                <a:spcPct val="90000"/>
              </a:lnSpc>
              <a:spcBef>
                <a:spcPts val="0"/>
              </a:spcBef>
              <a:spcAft>
                <a:spcPts val="0"/>
              </a:spcAft>
              <a:buNone/>
            </a:pPr>
            <a:r>
              <a:rPr lang="en" sz="2700">
                <a:solidFill>
                  <a:schemeClr val="accent5"/>
                </a:solidFill>
              </a:rPr>
              <a:t>Goal #1 </a:t>
            </a:r>
            <a:endParaRPr sz="2230">
              <a:solidFill>
                <a:schemeClr val="accent5"/>
              </a:solidFill>
            </a:endParaRPr>
          </a:p>
        </p:txBody>
      </p:sp>
      <p:sp>
        <p:nvSpPr>
          <p:cNvPr id="639" name="Google Shape;639;p39"/>
          <p:cNvSpPr txBox="1"/>
          <p:nvPr>
            <p:ph type="title"/>
          </p:nvPr>
        </p:nvSpPr>
        <p:spPr>
          <a:xfrm>
            <a:off x="480938" y="116205"/>
            <a:ext cx="5915100" cy="483900"/>
          </a:xfrm>
          <a:prstGeom prst="rect">
            <a:avLst/>
          </a:prstGeom>
        </p:spPr>
        <p:txBody>
          <a:bodyPr anchorCtr="0" anchor="ctr" bIns="34275" lIns="68575" spcFirstLastPara="1" rIns="68575" wrap="square" tIns="34275">
            <a:noAutofit/>
          </a:bodyPr>
          <a:lstStyle/>
          <a:p>
            <a:pPr indent="0" lvl="0" marL="0" rtl="0" algn="l">
              <a:spcBef>
                <a:spcPts val="0"/>
              </a:spcBef>
              <a:spcAft>
                <a:spcPts val="0"/>
              </a:spcAft>
              <a:buClr>
                <a:schemeClr val="dk1"/>
              </a:buClr>
              <a:buSzPts val="720"/>
              <a:buFont typeface="Arial"/>
              <a:buNone/>
            </a:pPr>
            <a:r>
              <a:rPr b="1" lang="en" sz="2500">
                <a:solidFill>
                  <a:srgbClr val="00478E"/>
                </a:solidFill>
                <a:latin typeface="Arial"/>
                <a:ea typeface="Arial"/>
                <a:cs typeface="Arial"/>
                <a:sym typeface="Arial"/>
              </a:rPr>
              <a:t>ReSWARM</a:t>
            </a:r>
            <a:endParaRPr sz="2500">
              <a:solidFill>
                <a:schemeClr val="accent5"/>
              </a:solidFill>
            </a:endParaRPr>
          </a:p>
        </p:txBody>
      </p:sp>
      <p:pic>
        <p:nvPicPr>
          <p:cNvPr id="640" name="Google Shape;640;p39"/>
          <p:cNvPicPr preferRelativeResize="0"/>
          <p:nvPr/>
        </p:nvPicPr>
        <p:blipFill>
          <a:blip r:embed="rId3">
            <a:alphaModFix/>
          </a:blip>
          <a:stretch>
            <a:fillRect/>
          </a:stretch>
        </p:blipFill>
        <p:spPr>
          <a:xfrm>
            <a:off x="547000" y="1418069"/>
            <a:ext cx="4844493" cy="2743200"/>
          </a:xfrm>
          <a:prstGeom prst="rect">
            <a:avLst/>
          </a:prstGeom>
          <a:noFill/>
          <a:ln>
            <a:noFill/>
          </a:ln>
        </p:spPr>
      </p:pic>
      <p:pic>
        <p:nvPicPr>
          <p:cNvPr id="641" name="Google Shape;641;p39"/>
          <p:cNvPicPr preferRelativeResize="0"/>
          <p:nvPr/>
        </p:nvPicPr>
        <p:blipFill>
          <a:blip r:embed="rId4">
            <a:alphaModFix/>
          </a:blip>
          <a:stretch>
            <a:fillRect/>
          </a:stretch>
        </p:blipFill>
        <p:spPr>
          <a:xfrm>
            <a:off x="5643599" y="1418069"/>
            <a:ext cx="2874874" cy="274320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6" name="Shape 646"/>
        <p:cNvGrpSpPr/>
        <p:nvPr/>
      </p:nvGrpSpPr>
      <p:grpSpPr>
        <a:xfrm>
          <a:off x="0" y="0"/>
          <a:ext cx="0" cy="0"/>
          <a:chOff x="0" y="0"/>
          <a:chExt cx="0" cy="0"/>
        </a:xfrm>
      </p:grpSpPr>
      <p:pic>
        <p:nvPicPr>
          <p:cNvPr id="647" name="Google Shape;647;p40"/>
          <p:cNvPicPr preferRelativeResize="0"/>
          <p:nvPr/>
        </p:nvPicPr>
        <p:blipFill>
          <a:blip r:embed="rId3">
            <a:alphaModFix/>
          </a:blip>
          <a:stretch>
            <a:fillRect/>
          </a:stretch>
        </p:blipFill>
        <p:spPr>
          <a:xfrm>
            <a:off x="5474781" y="1420025"/>
            <a:ext cx="3141751" cy="1963012"/>
          </a:xfrm>
          <a:prstGeom prst="rect">
            <a:avLst/>
          </a:prstGeom>
          <a:noFill/>
          <a:ln>
            <a:noFill/>
          </a:ln>
        </p:spPr>
      </p:pic>
      <p:sp>
        <p:nvSpPr>
          <p:cNvPr id="648" name="Google Shape;648;p40"/>
          <p:cNvSpPr txBox="1"/>
          <p:nvPr/>
        </p:nvSpPr>
        <p:spPr>
          <a:xfrm>
            <a:off x="628550" y="927769"/>
            <a:ext cx="4638600" cy="3301800"/>
          </a:xfrm>
          <a:prstGeom prst="rect">
            <a:avLst/>
          </a:prstGeom>
          <a:noFill/>
          <a:ln>
            <a:noFill/>
          </a:ln>
        </p:spPr>
        <p:txBody>
          <a:bodyPr anchorCtr="0" anchor="t" bIns="68575" lIns="68575" spcFirstLastPara="1" rIns="68575" wrap="square" tIns="68575">
            <a:spAutoFit/>
          </a:bodyPr>
          <a:lstStyle/>
          <a:p>
            <a:pPr indent="0" lvl="0" marL="0" rtl="0" algn="l">
              <a:lnSpc>
                <a:spcPct val="90000"/>
              </a:lnSpc>
              <a:spcBef>
                <a:spcPts val="800"/>
              </a:spcBef>
              <a:spcAft>
                <a:spcPts val="0"/>
              </a:spcAft>
              <a:buNone/>
            </a:pPr>
            <a:r>
              <a:rPr b="1" lang="en" sz="1500">
                <a:solidFill>
                  <a:srgbClr val="004B96"/>
                </a:solidFill>
                <a:latin typeface="Calibri"/>
                <a:ea typeface="Calibri"/>
                <a:cs typeface="Calibri"/>
                <a:sym typeface="Calibri"/>
              </a:rPr>
              <a:t>Distributed Formation Control</a:t>
            </a:r>
            <a:endParaRPr b="1" i="1">
              <a:solidFill>
                <a:srgbClr val="004B96"/>
              </a:solidFill>
              <a:latin typeface="Calibri"/>
              <a:ea typeface="Calibri"/>
              <a:cs typeface="Calibri"/>
              <a:sym typeface="Calibri"/>
            </a:endParaRPr>
          </a:p>
          <a:p>
            <a:pPr indent="-254000" lvl="0" marL="342900" marR="0" rtl="0" algn="l">
              <a:lnSpc>
                <a:spcPct val="100000"/>
              </a:lnSpc>
              <a:spcBef>
                <a:spcPts val="1200"/>
              </a:spcBef>
              <a:spcAft>
                <a:spcPts val="0"/>
              </a:spcAft>
              <a:buClr>
                <a:srgbClr val="004B96"/>
              </a:buClr>
              <a:buSzPts val="1400"/>
              <a:buFont typeface="Calibri"/>
              <a:buChar char="-"/>
            </a:pPr>
            <a:r>
              <a:rPr lang="en" sz="1400">
                <a:solidFill>
                  <a:srgbClr val="004B96"/>
                </a:solidFill>
                <a:latin typeface="Calibri"/>
                <a:ea typeface="Calibri"/>
                <a:cs typeface="Calibri"/>
                <a:sym typeface="Calibri"/>
              </a:rPr>
              <a:t>Control a formation composed by 2 Astrobees</a:t>
            </a:r>
            <a:endParaRPr sz="1400">
              <a:solidFill>
                <a:srgbClr val="004B96"/>
              </a:solidFill>
              <a:latin typeface="Calibri"/>
              <a:ea typeface="Calibri"/>
              <a:cs typeface="Calibri"/>
              <a:sym typeface="Calibri"/>
            </a:endParaRPr>
          </a:p>
          <a:p>
            <a:pPr indent="-254000" lvl="0" marL="342900" marR="0" rtl="0" algn="l">
              <a:lnSpc>
                <a:spcPct val="100000"/>
              </a:lnSpc>
              <a:spcBef>
                <a:spcPts val="0"/>
              </a:spcBef>
              <a:spcAft>
                <a:spcPts val="0"/>
              </a:spcAft>
              <a:buClr>
                <a:srgbClr val="004B96"/>
              </a:buClr>
              <a:buSzPts val="1400"/>
              <a:buFont typeface="Calibri"/>
              <a:buChar char="-"/>
            </a:pPr>
            <a:r>
              <a:rPr lang="en" sz="1400">
                <a:solidFill>
                  <a:srgbClr val="004B96"/>
                </a:solidFill>
                <a:latin typeface="Calibri"/>
                <a:ea typeface="Calibri"/>
                <a:cs typeface="Calibri"/>
                <a:sym typeface="Calibri"/>
              </a:rPr>
              <a:t>Keep desired relative positions</a:t>
            </a:r>
            <a:endParaRPr sz="1400">
              <a:solidFill>
                <a:srgbClr val="004B96"/>
              </a:solidFill>
              <a:latin typeface="Calibri"/>
              <a:ea typeface="Calibri"/>
              <a:cs typeface="Calibri"/>
              <a:sym typeface="Calibri"/>
            </a:endParaRPr>
          </a:p>
          <a:p>
            <a:pPr indent="-254000" lvl="0" marL="342900" marR="0" rtl="0" algn="l">
              <a:lnSpc>
                <a:spcPct val="100000"/>
              </a:lnSpc>
              <a:spcBef>
                <a:spcPts val="0"/>
              </a:spcBef>
              <a:spcAft>
                <a:spcPts val="0"/>
              </a:spcAft>
              <a:buClr>
                <a:srgbClr val="004B96"/>
              </a:buClr>
              <a:buSzPts val="1400"/>
              <a:buFont typeface="Calibri"/>
              <a:buChar char="-"/>
            </a:pPr>
            <a:r>
              <a:rPr lang="en" sz="1400">
                <a:solidFill>
                  <a:srgbClr val="004B96"/>
                </a:solidFill>
                <a:latin typeface="Calibri"/>
                <a:ea typeface="Calibri"/>
                <a:cs typeface="Calibri"/>
                <a:sym typeface="Calibri"/>
              </a:rPr>
              <a:t>Tree-graph architecture for efficient, real-time applications: computational worst-case scenario is on Bumble (</a:t>
            </a:r>
            <a:r>
              <a:rPr lang="en">
                <a:solidFill>
                  <a:srgbClr val="004B96"/>
                </a:solidFill>
                <a:latin typeface="Calibri"/>
                <a:ea typeface="Calibri"/>
                <a:cs typeface="Calibri"/>
                <a:sym typeface="Calibri"/>
              </a:rPr>
              <a:t>sub-leader)</a:t>
            </a:r>
            <a:endParaRPr>
              <a:solidFill>
                <a:srgbClr val="004B96"/>
              </a:solidFill>
              <a:latin typeface="Calibri"/>
              <a:ea typeface="Calibri"/>
              <a:cs typeface="Calibri"/>
              <a:sym typeface="Calibri"/>
            </a:endParaRPr>
          </a:p>
          <a:p>
            <a:pPr indent="-234950" lvl="0" marL="342900" marR="0" rtl="0" algn="l">
              <a:lnSpc>
                <a:spcPct val="100000"/>
              </a:lnSpc>
              <a:spcBef>
                <a:spcPts val="0"/>
              </a:spcBef>
              <a:spcAft>
                <a:spcPts val="0"/>
              </a:spcAft>
              <a:buClr>
                <a:srgbClr val="004B96"/>
              </a:buClr>
              <a:buSzPts val="1100"/>
              <a:buFont typeface="Calibri"/>
              <a:buChar char="-"/>
            </a:pPr>
            <a:r>
              <a:rPr lang="en">
                <a:solidFill>
                  <a:srgbClr val="004B96"/>
                </a:solidFill>
                <a:latin typeface="Calibri"/>
                <a:ea typeface="Calibri"/>
                <a:cs typeface="Calibri"/>
                <a:sym typeface="Calibri"/>
              </a:rPr>
              <a:t>Cooperation assumption for efficient follower prediction model</a:t>
            </a:r>
            <a:endParaRPr>
              <a:solidFill>
                <a:srgbClr val="004B96"/>
              </a:solidFill>
              <a:latin typeface="Calibri"/>
              <a:ea typeface="Calibri"/>
              <a:cs typeface="Calibri"/>
              <a:sym typeface="Calibri"/>
            </a:endParaRPr>
          </a:p>
          <a:p>
            <a:pPr indent="-254000" lvl="0" marL="342900" marR="0" rtl="0" algn="l">
              <a:lnSpc>
                <a:spcPct val="100000"/>
              </a:lnSpc>
              <a:spcBef>
                <a:spcPts val="0"/>
              </a:spcBef>
              <a:spcAft>
                <a:spcPts val="0"/>
              </a:spcAft>
              <a:buClr>
                <a:srgbClr val="004B96"/>
              </a:buClr>
              <a:buSzPts val="1400"/>
              <a:buFont typeface="Calibri"/>
              <a:buChar char="-"/>
            </a:pPr>
            <a:r>
              <a:rPr lang="en" sz="1400">
                <a:solidFill>
                  <a:srgbClr val="004B96"/>
                </a:solidFill>
                <a:latin typeface="Calibri"/>
                <a:ea typeface="Calibri"/>
                <a:cs typeface="Calibri"/>
                <a:sym typeface="Calibri"/>
              </a:rPr>
              <a:t>Steer the formation through a high-level planner, only available to the formation Leader</a:t>
            </a:r>
            <a:endParaRPr sz="1400">
              <a:solidFill>
                <a:srgbClr val="004B96"/>
              </a:solidFill>
              <a:latin typeface="Calibri"/>
              <a:ea typeface="Calibri"/>
              <a:cs typeface="Calibri"/>
              <a:sym typeface="Calibri"/>
            </a:endParaRPr>
          </a:p>
          <a:p>
            <a:pPr indent="0" lvl="0" marL="0" marR="0" rtl="0" algn="l">
              <a:lnSpc>
                <a:spcPct val="100000"/>
              </a:lnSpc>
              <a:spcBef>
                <a:spcPts val="0"/>
              </a:spcBef>
              <a:spcAft>
                <a:spcPts val="0"/>
              </a:spcAft>
              <a:buNone/>
            </a:pPr>
            <a:r>
              <a:t/>
            </a:r>
            <a:endParaRPr sz="1400">
              <a:solidFill>
                <a:srgbClr val="004B96"/>
              </a:solidFill>
              <a:latin typeface="Calibri"/>
              <a:ea typeface="Calibri"/>
              <a:cs typeface="Calibri"/>
              <a:sym typeface="Calibri"/>
            </a:endParaRPr>
          </a:p>
          <a:p>
            <a:pPr indent="0" lvl="0" marL="0" marR="0" rtl="0" algn="l">
              <a:lnSpc>
                <a:spcPct val="100000"/>
              </a:lnSpc>
              <a:spcBef>
                <a:spcPts val="0"/>
              </a:spcBef>
              <a:spcAft>
                <a:spcPts val="0"/>
              </a:spcAft>
              <a:buNone/>
            </a:pPr>
            <a:r>
              <a:rPr b="1" i="1" lang="en">
                <a:solidFill>
                  <a:srgbClr val="004B96"/>
                </a:solidFill>
                <a:latin typeface="Calibri"/>
                <a:ea typeface="Calibri"/>
                <a:cs typeface="Calibri"/>
                <a:sym typeface="Calibri"/>
              </a:rPr>
              <a:t>Open Source Contribution</a:t>
            </a:r>
            <a:r>
              <a:rPr b="1" i="1" lang="en" sz="1400">
                <a:solidFill>
                  <a:srgbClr val="004B96"/>
                </a:solidFill>
                <a:latin typeface="Calibri"/>
                <a:ea typeface="Calibri"/>
                <a:cs typeface="Calibri"/>
                <a:sym typeface="Calibri"/>
              </a:rPr>
              <a:t>:</a:t>
            </a:r>
            <a:endParaRPr sz="1400">
              <a:solidFill>
                <a:srgbClr val="004B96"/>
              </a:solidFill>
              <a:latin typeface="Calibri"/>
              <a:ea typeface="Calibri"/>
              <a:cs typeface="Calibri"/>
              <a:sym typeface="Calibri"/>
            </a:endParaRPr>
          </a:p>
          <a:p>
            <a:pPr indent="-254000" lvl="0" marL="342900" marR="0" rtl="0" algn="l">
              <a:lnSpc>
                <a:spcPct val="100000"/>
              </a:lnSpc>
              <a:spcBef>
                <a:spcPts val="0"/>
              </a:spcBef>
              <a:spcAft>
                <a:spcPts val="0"/>
              </a:spcAft>
              <a:buClr>
                <a:srgbClr val="004B96"/>
              </a:buClr>
              <a:buSzPts val="1400"/>
              <a:buFont typeface="Calibri"/>
              <a:buChar char="-"/>
            </a:pPr>
            <a:r>
              <a:rPr lang="en">
                <a:solidFill>
                  <a:srgbClr val="004B96"/>
                </a:solidFill>
                <a:latin typeface="Calibri"/>
                <a:ea typeface="Calibri"/>
                <a:cs typeface="Calibri"/>
                <a:sym typeface="Calibri"/>
              </a:rPr>
              <a:t>Test Session code available at:</a:t>
            </a:r>
            <a:br>
              <a:rPr lang="en">
                <a:solidFill>
                  <a:srgbClr val="004B96"/>
                </a:solidFill>
                <a:latin typeface="Calibri"/>
                <a:ea typeface="Calibri"/>
                <a:cs typeface="Calibri"/>
                <a:sym typeface="Calibri"/>
              </a:rPr>
            </a:br>
            <a:r>
              <a:rPr lang="en">
                <a:solidFill>
                  <a:srgbClr val="004B96"/>
                </a:solidFill>
                <a:latin typeface="Calibri"/>
                <a:ea typeface="Calibri"/>
                <a:cs typeface="Calibri"/>
                <a:sym typeface="Calibri"/>
              </a:rPr>
              <a:t>https://github.com/Pedro-Roque/reswarm_dmpc</a:t>
            </a:r>
            <a:endParaRPr sz="1400">
              <a:solidFill>
                <a:srgbClr val="004B96"/>
              </a:solidFill>
              <a:latin typeface="Calibri"/>
              <a:ea typeface="Calibri"/>
              <a:cs typeface="Calibri"/>
              <a:sym typeface="Calibri"/>
            </a:endParaRPr>
          </a:p>
        </p:txBody>
      </p:sp>
      <p:sp>
        <p:nvSpPr>
          <p:cNvPr id="649" name="Google Shape;649;p40"/>
          <p:cNvSpPr txBox="1"/>
          <p:nvPr/>
        </p:nvSpPr>
        <p:spPr>
          <a:xfrm>
            <a:off x="5474781" y="3383038"/>
            <a:ext cx="3141600" cy="785100"/>
          </a:xfrm>
          <a:prstGeom prst="rect">
            <a:avLst/>
          </a:prstGeom>
          <a:noFill/>
          <a:ln>
            <a:noFill/>
          </a:ln>
        </p:spPr>
        <p:txBody>
          <a:bodyPr anchorCtr="0" anchor="t" bIns="68575" lIns="68575" spcFirstLastPara="1" rIns="68575" wrap="square" tIns="68575">
            <a:spAutoFit/>
          </a:bodyPr>
          <a:lstStyle/>
          <a:p>
            <a:pPr indent="0" lvl="0" marL="0" marR="0" rtl="0" algn="ctr">
              <a:lnSpc>
                <a:spcPct val="100000"/>
              </a:lnSpc>
              <a:spcBef>
                <a:spcPts val="0"/>
              </a:spcBef>
              <a:spcAft>
                <a:spcPts val="0"/>
              </a:spcAft>
              <a:buNone/>
            </a:pPr>
            <a:r>
              <a:rPr b="1" i="1" lang="en" sz="1400">
                <a:solidFill>
                  <a:srgbClr val="004B96"/>
                </a:solidFill>
                <a:latin typeface="Calibri"/>
                <a:ea typeface="Calibri"/>
                <a:cs typeface="Calibri"/>
                <a:sym typeface="Calibri"/>
              </a:rPr>
              <a:t>Formation Control: </a:t>
            </a:r>
            <a:r>
              <a:rPr lang="en" sz="1400">
                <a:solidFill>
                  <a:srgbClr val="004B96"/>
                </a:solidFill>
                <a:latin typeface="Calibri"/>
                <a:ea typeface="Calibri"/>
                <a:cs typeface="Calibri"/>
                <a:sym typeface="Calibri"/>
              </a:rPr>
              <a:t>Astrobees in a formation control maneuver to keep relative positioning.</a:t>
            </a:r>
            <a:endParaRPr sz="1400">
              <a:solidFill>
                <a:srgbClr val="004B96"/>
              </a:solidFill>
              <a:latin typeface="Calibri"/>
              <a:ea typeface="Calibri"/>
              <a:cs typeface="Calibri"/>
              <a:sym typeface="Calibri"/>
            </a:endParaRPr>
          </a:p>
        </p:txBody>
      </p:sp>
      <p:sp>
        <p:nvSpPr>
          <p:cNvPr id="650" name="Google Shape;650;p40"/>
          <p:cNvSpPr txBox="1"/>
          <p:nvPr/>
        </p:nvSpPr>
        <p:spPr>
          <a:xfrm>
            <a:off x="3274850" y="111400"/>
            <a:ext cx="5285100" cy="558600"/>
          </a:xfrm>
          <a:prstGeom prst="rect">
            <a:avLst/>
          </a:prstGeom>
          <a:noFill/>
          <a:ln>
            <a:noFill/>
          </a:ln>
        </p:spPr>
        <p:txBody>
          <a:bodyPr anchorCtr="0" anchor="t" bIns="91425" lIns="91425" spcFirstLastPara="1" rIns="91425" wrap="square" tIns="91425">
            <a:spAutoFit/>
          </a:bodyPr>
          <a:lstStyle/>
          <a:p>
            <a:pPr indent="0" lvl="0" marL="0" rtl="0" algn="r">
              <a:lnSpc>
                <a:spcPct val="90000"/>
              </a:lnSpc>
              <a:spcBef>
                <a:spcPts val="0"/>
              </a:spcBef>
              <a:spcAft>
                <a:spcPts val="0"/>
              </a:spcAft>
              <a:buNone/>
            </a:pPr>
            <a:r>
              <a:rPr lang="en" sz="2700">
                <a:solidFill>
                  <a:schemeClr val="accent5"/>
                </a:solidFill>
              </a:rPr>
              <a:t>Goal #2 </a:t>
            </a:r>
            <a:endParaRPr sz="2230">
              <a:solidFill>
                <a:schemeClr val="accent5"/>
              </a:solidFill>
            </a:endParaRPr>
          </a:p>
        </p:txBody>
      </p:sp>
      <p:sp>
        <p:nvSpPr>
          <p:cNvPr id="651" name="Google Shape;651;p40"/>
          <p:cNvSpPr txBox="1"/>
          <p:nvPr>
            <p:ph type="title"/>
          </p:nvPr>
        </p:nvSpPr>
        <p:spPr>
          <a:xfrm>
            <a:off x="480938" y="116205"/>
            <a:ext cx="5915100" cy="483900"/>
          </a:xfrm>
          <a:prstGeom prst="rect">
            <a:avLst/>
          </a:prstGeom>
        </p:spPr>
        <p:txBody>
          <a:bodyPr anchorCtr="0" anchor="ctr" bIns="34275" lIns="68575" spcFirstLastPara="1" rIns="68575" wrap="square" tIns="34275">
            <a:noAutofit/>
          </a:bodyPr>
          <a:lstStyle/>
          <a:p>
            <a:pPr indent="0" lvl="0" marL="0" rtl="0" algn="l">
              <a:spcBef>
                <a:spcPts val="0"/>
              </a:spcBef>
              <a:spcAft>
                <a:spcPts val="0"/>
              </a:spcAft>
              <a:buClr>
                <a:schemeClr val="dk1"/>
              </a:buClr>
              <a:buSzPts val="720"/>
              <a:buFont typeface="Arial"/>
              <a:buNone/>
            </a:pPr>
            <a:r>
              <a:rPr b="1" lang="en" sz="2500">
                <a:solidFill>
                  <a:srgbClr val="00478E"/>
                </a:solidFill>
                <a:latin typeface="Arial"/>
                <a:ea typeface="Arial"/>
                <a:cs typeface="Arial"/>
                <a:sym typeface="Arial"/>
              </a:rPr>
              <a:t>ReSWARM</a:t>
            </a:r>
            <a:endParaRPr sz="2500">
              <a:solidFill>
                <a:schemeClr val="accent5"/>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6" name="Shape 656"/>
        <p:cNvGrpSpPr/>
        <p:nvPr/>
      </p:nvGrpSpPr>
      <p:grpSpPr>
        <a:xfrm>
          <a:off x="0" y="0"/>
          <a:ext cx="0" cy="0"/>
          <a:chOff x="0" y="0"/>
          <a:chExt cx="0" cy="0"/>
        </a:xfrm>
      </p:grpSpPr>
      <p:pic>
        <p:nvPicPr>
          <p:cNvPr descr="Diagram&#10;&#10;Description automatically generated" id="657" name="Google Shape;657;p41"/>
          <p:cNvPicPr preferRelativeResize="0"/>
          <p:nvPr/>
        </p:nvPicPr>
        <p:blipFill rotWithShape="1">
          <a:blip r:embed="rId3">
            <a:alphaModFix/>
          </a:blip>
          <a:srcRect b="0" l="0" r="0" t="0"/>
          <a:stretch/>
        </p:blipFill>
        <p:spPr>
          <a:xfrm>
            <a:off x="2663549" y="3054600"/>
            <a:ext cx="1316701" cy="1642073"/>
          </a:xfrm>
          <a:prstGeom prst="rect">
            <a:avLst/>
          </a:prstGeom>
          <a:noFill/>
          <a:ln>
            <a:noFill/>
          </a:ln>
        </p:spPr>
      </p:pic>
      <p:pic>
        <p:nvPicPr>
          <p:cNvPr descr="A picture containing person, riding, sitting, street&#10;&#10;Description automatically generated" id="658" name="Google Shape;658;p41"/>
          <p:cNvPicPr preferRelativeResize="0"/>
          <p:nvPr/>
        </p:nvPicPr>
        <p:blipFill rotWithShape="1">
          <a:blip r:embed="rId4">
            <a:alphaModFix/>
          </a:blip>
          <a:srcRect b="0" l="0" r="0" t="0"/>
          <a:stretch/>
        </p:blipFill>
        <p:spPr>
          <a:xfrm>
            <a:off x="312636" y="3054592"/>
            <a:ext cx="1619831" cy="1599798"/>
          </a:xfrm>
          <a:prstGeom prst="rect">
            <a:avLst/>
          </a:prstGeom>
          <a:noFill/>
          <a:ln>
            <a:noFill/>
          </a:ln>
        </p:spPr>
      </p:pic>
      <p:sp>
        <p:nvSpPr>
          <p:cNvPr id="659" name="Google Shape;659;p41"/>
          <p:cNvSpPr txBox="1"/>
          <p:nvPr/>
        </p:nvSpPr>
        <p:spPr>
          <a:xfrm>
            <a:off x="4490625" y="902475"/>
            <a:ext cx="4638000" cy="3907500"/>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 sz="1500">
                <a:solidFill>
                  <a:srgbClr val="00478E"/>
                </a:solidFill>
                <a:latin typeface="Calibri"/>
                <a:ea typeface="Calibri"/>
                <a:cs typeface="Calibri"/>
                <a:sym typeface="Calibri"/>
              </a:rPr>
              <a:t>Informative Path Planning under Parametric Uncertainty</a:t>
            </a:r>
            <a:endParaRPr b="1" sz="1500">
              <a:solidFill>
                <a:srgbClr val="00478E"/>
              </a:solidFill>
              <a:latin typeface="Calibri"/>
              <a:ea typeface="Calibri"/>
              <a:cs typeface="Calibri"/>
              <a:sym typeface="Calibri"/>
            </a:endParaRPr>
          </a:p>
          <a:p>
            <a:pPr indent="0" lvl="0" marL="0" marR="0" rtl="0" algn="just">
              <a:spcBef>
                <a:spcPts val="0"/>
              </a:spcBef>
              <a:spcAft>
                <a:spcPts val="0"/>
              </a:spcAft>
              <a:buNone/>
            </a:pPr>
            <a:r>
              <a:t/>
            </a:r>
            <a:endParaRPr>
              <a:solidFill>
                <a:srgbClr val="004B96"/>
              </a:solidFill>
              <a:latin typeface="Calibri"/>
              <a:ea typeface="Calibri"/>
              <a:cs typeface="Calibri"/>
              <a:sym typeface="Calibri"/>
            </a:endParaRPr>
          </a:p>
          <a:p>
            <a:pPr indent="-317500" lvl="0" marL="457200" marR="0" rtl="0" algn="l">
              <a:spcBef>
                <a:spcPts val="0"/>
              </a:spcBef>
              <a:spcAft>
                <a:spcPts val="0"/>
              </a:spcAft>
              <a:buClr>
                <a:srgbClr val="004B96"/>
              </a:buClr>
              <a:buSzPts val="1400"/>
              <a:buFont typeface="Calibri"/>
              <a:buChar char="●"/>
            </a:pPr>
            <a:r>
              <a:rPr lang="en" sz="1400">
                <a:solidFill>
                  <a:srgbClr val="004B96"/>
                </a:solidFill>
                <a:latin typeface="Calibri"/>
                <a:ea typeface="Calibri"/>
                <a:cs typeface="Calibri"/>
                <a:sym typeface="Calibri"/>
              </a:rPr>
              <a:t>Astrobee and future robotic free-flyers</a:t>
            </a:r>
            <a:r>
              <a:rPr lang="en">
                <a:solidFill>
                  <a:srgbClr val="004B96"/>
                </a:solidFill>
                <a:latin typeface="Calibri"/>
                <a:ea typeface="Calibri"/>
                <a:cs typeface="Calibri"/>
                <a:sym typeface="Calibri"/>
              </a:rPr>
              <a:t> will perform:</a:t>
            </a:r>
            <a:endParaRPr>
              <a:solidFill>
                <a:srgbClr val="004B96"/>
              </a:solidFill>
              <a:latin typeface="Calibri"/>
              <a:ea typeface="Calibri"/>
              <a:cs typeface="Calibri"/>
              <a:sym typeface="Calibri"/>
            </a:endParaRPr>
          </a:p>
          <a:p>
            <a:pPr indent="-317500" lvl="1" marL="914400" marR="0" rtl="0" algn="l">
              <a:spcBef>
                <a:spcPts val="0"/>
              </a:spcBef>
              <a:spcAft>
                <a:spcPts val="0"/>
              </a:spcAft>
              <a:buClr>
                <a:srgbClr val="004B96"/>
              </a:buClr>
              <a:buSzPts val="1400"/>
              <a:buFont typeface="Calibri"/>
              <a:buChar char="○"/>
            </a:pPr>
            <a:r>
              <a:rPr lang="en" sz="1400">
                <a:solidFill>
                  <a:srgbClr val="004B96"/>
                </a:solidFill>
                <a:latin typeface="Calibri"/>
                <a:ea typeface="Calibri"/>
                <a:cs typeface="Calibri"/>
                <a:sym typeface="Calibri"/>
              </a:rPr>
              <a:t>cargo manipulation</a:t>
            </a:r>
            <a:endParaRPr>
              <a:solidFill>
                <a:srgbClr val="004B96"/>
              </a:solidFill>
              <a:latin typeface="Calibri"/>
              <a:ea typeface="Calibri"/>
              <a:cs typeface="Calibri"/>
              <a:sym typeface="Calibri"/>
            </a:endParaRPr>
          </a:p>
          <a:p>
            <a:pPr indent="-317500" lvl="1" marL="914400" marR="0" rtl="0" algn="l">
              <a:spcBef>
                <a:spcPts val="0"/>
              </a:spcBef>
              <a:spcAft>
                <a:spcPts val="0"/>
              </a:spcAft>
              <a:buClr>
                <a:srgbClr val="004B96"/>
              </a:buClr>
              <a:buSzPts val="1400"/>
              <a:buFont typeface="Calibri"/>
              <a:buChar char="○"/>
            </a:pPr>
            <a:r>
              <a:rPr lang="en" sz="1400">
                <a:solidFill>
                  <a:srgbClr val="004B96"/>
                </a:solidFill>
                <a:latin typeface="Calibri"/>
                <a:ea typeface="Calibri"/>
                <a:cs typeface="Calibri"/>
                <a:sym typeface="Calibri"/>
              </a:rPr>
              <a:t>on-orbit assembly</a:t>
            </a:r>
            <a:endParaRPr>
              <a:solidFill>
                <a:srgbClr val="004B96"/>
              </a:solidFill>
              <a:latin typeface="Calibri"/>
              <a:ea typeface="Calibri"/>
              <a:cs typeface="Calibri"/>
              <a:sym typeface="Calibri"/>
            </a:endParaRPr>
          </a:p>
          <a:p>
            <a:pPr indent="-317500" lvl="1" marL="914400" marR="0" rtl="0" algn="l">
              <a:spcBef>
                <a:spcPts val="0"/>
              </a:spcBef>
              <a:spcAft>
                <a:spcPts val="0"/>
              </a:spcAft>
              <a:buClr>
                <a:srgbClr val="004B96"/>
              </a:buClr>
              <a:buSzPts val="1400"/>
              <a:buFont typeface="Calibri"/>
              <a:buChar char="○"/>
            </a:pPr>
            <a:r>
              <a:rPr lang="en" sz="1400">
                <a:solidFill>
                  <a:srgbClr val="004B96"/>
                </a:solidFill>
                <a:latin typeface="Calibri"/>
                <a:ea typeface="Calibri"/>
                <a:cs typeface="Calibri"/>
                <a:sym typeface="Calibri"/>
              </a:rPr>
              <a:t>crew assistance</a:t>
            </a:r>
            <a:r>
              <a:rPr lang="en">
                <a:solidFill>
                  <a:srgbClr val="004B96"/>
                </a:solidFill>
                <a:latin typeface="Calibri"/>
                <a:ea typeface="Calibri"/>
                <a:cs typeface="Calibri"/>
                <a:sym typeface="Calibri"/>
              </a:rPr>
              <a:t> tasks</a:t>
            </a:r>
            <a:endParaRPr>
              <a:solidFill>
                <a:srgbClr val="004B96"/>
              </a:solidFill>
              <a:latin typeface="Calibri"/>
              <a:ea typeface="Calibri"/>
              <a:cs typeface="Calibri"/>
              <a:sym typeface="Calibri"/>
            </a:endParaRPr>
          </a:p>
          <a:p>
            <a:pPr indent="-317500" lvl="0" marL="457200" marR="0" rtl="0" algn="l">
              <a:spcBef>
                <a:spcPts val="0"/>
              </a:spcBef>
              <a:spcAft>
                <a:spcPts val="0"/>
              </a:spcAft>
              <a:buClr>
                <a:srgbClr val="004B96"/>
              </a:buClr>
              <a:buSzPts val="1400"/>
              <a:buFont typeface="Calibri"/>
              <a:buChar char="●"/>
            </a:pPr>
            <a:r>
              <a:rPr b="0" i="1" lang="en" sz="1400" u="none" cap="none" strike="noStrike">
                <a:solidFill>
                  <a:srgbClr val="004B96"/>
                </a:solidFill>
                <a:latin typeface="Calibri"/>
                <a:ea typeface="Calibri"/>
                <a:cs typeface="Calibri"/>
                <a:sym typeface="Calibri"/>
              </a:rPr>
              <a:t>Must navigat</a:t>
            </a:r>
            <a:r>
              <a:rPr i="1" lang="en">
                <a:solidFill>
                  <a:srgbClr val="004B96"/>
                </a:solidFill>
                <a:latin typeface="Calibri"/>
                <a:ea typeface="Calibri"/>
                <a:cs typeface="Calibri"/>
                <a:sym typeface="Calibri"/>
              </a:rPr>
              <a:t>e</a:t>
            </a:r>
            <a:r>
              <a:rPr b="0" i="1" lang="en" sz="1400" u="none" cap="none" strike="noStrike">
                <a:solidFill>
                  <a:srgbClr val="004B96"/>
                </a:solidFill>
                <a:latin typeface="Calibri"/>
                <a:ea typeface="Calibri"/>
                <a:cs typeface="Calibri"/>
                <a:sym typeface="Calibri"/>
              </a:rPr>
              <a:t> uncertain</a:t>
            </a:r>
            <a:r>
              <a:rPr i="1" lang="en">
                <a:solidFill>
                  <a:srgbClr val="004B96"/>
                </a:solidFill>
                <a:latin typeface="Calibri"/>
                <a:ea typeface="Calibri"/>
                <a:cs typeface="Calibri"/>
                <a:sym typeface="Calibri"/>
              </a:rPr>
              <a:t> </a:t>
            </a:r>
            <a:r>
              <a:rPr b="0" i="1" lang="en" sz="1400" u="none" cap="none" strike="noStrike">
                <a:solidFill>
                  <a:srgbClr val="004B96"/>
                </a:solidFill>
                <a:latin typeface="Calibri"/>
                <a:ea typeface="Calibri"/>
                <a:cs typeface="Calibri"/>
                <a:sym typeface="Calibri"/>
              </a:rPr>
              <a:t>environments with dynamical </a:t>
            </a:r>
            <a:r>
              <a:rPr i="1" lang="en">
                <a:solidFill>
                  <a:srgbClr val="004B96"/>
                </a:solidFill>
                <a:latin typeface="Calibri"/>
                <a:ea typeface="Calibri"/>
                <a:cs typeface="Calibri"/>
                <a:sym typeface="Calibri"/>
              </a:rPr>
              <a:t>unknowns</a:t>
            </a:r>
            <a:endParaRPr i="1">
              <a:solidFill>
                <a:srgbClr val="00478E"/>
              </a:solidFill>
              <a:latin typeface="Calibri"/>
              <a:ea typeface="Calibri"/>
              <a:cs typeface="Calibri"/>
              <a:sym typeface="Calibri"/>
            </a:endParaRPr>
          </a:p>
          <a:p>
            <a:pPr indent="-317500" lvl="0" marL="457200" marR="0" rtl="0" algn="l">
              <a:spcBef>
                <a:spcPts val="0"/>
              </a:spcBef>
              <a:spcAft>
                <a:spcPts val="0"/>
              </a:spcAft>
              <a:buClr>
                <a:srgbClr val="004B96"/>
              </a:buClr>
              <a:buSzPts val="1400"/>
              <a:buFont typeface="Calibri"/>
              <a:buChar char="●"/>
            </a:pPr>
            <a:r>
              <a:rPr lang="en">
                <a:solidFill>
                  <a:srgbClr val="00478E"/>
                </a:solidFill>
                <a:latin typeface="Calibri"/>
                <a:ea typeface="Calibri"/>
                <a:cs typeface="Calibri"/>
                <a:sym typeface="Calibri"/>
              </a:rPr>
              <a:t>How can parametric model uncertainties be efficiently resolved in real-time?</a:t>
            </a:r>
            <a:endParaRPr sz="1100"/>
          </a:p>
          <a:p>
            <a:pPr indent="-317500" lvl="0" marL="457200" marR="0" rtl="0" algn="l">
              <a:spcBef>
                <a:spcPts val="0"/>
              </a:spcBef>
              <a:spcAft>
                <a:spcPts val="0"/>
              </a:spcAft>
              <a:buClr>
                <a:srgbClr val="004B96"/>
              </a:buClr>
              <a:buSzPts val="1400"/>
              <a:buFont typeface="Calibri"/>
              <a:buChar char="●"/>
            </a:pPr>
            <a:r>
              <a:rPr lang="en">
                <a:solidFill>
                  <a:srgbClr val="004B96"/>
                </a:solidFill>
                <a:latin typeface="Calibri"/>
                <a:ea typeface="Calibri"/>
                <a:cs typeface="Calibri"/>
                <a:sym typeface="Calibri"/>
              </a:rPr>
              <a:t>The RATTLE  approach [4]:</a:t>
            </a:r>
            <a:endParaRPr>
              <a:solidFill>
                <a:srgbClr val="004B96"/>
              </a:solidFill>
              <a:latin typeface="Calibri"/>
              <a:ea typeface="Calibri"/>
              <a:cs typeface="Calibri"/>
              <a:sym typeface="Calibri"/>
            </a:endParaRPr>
          </a:p>
          <a:p>
            <a:pPr indent="-298450" lvl="1" marL="914400" marR="0" rtl="0" algn="l">
              <a:spcBef>
                <a:spcPts val="0"/>
              </a:spcBef>
              <a:spcAft>
                <a:spcPts val="0"/>
              </a:spcAft>
              <a:buSzPts val="1100"/>
              <a:buChar char="○"/>
            </a:pPr>
            <a:r>
              <a:rPr lang="en">
                <a:solidFill>
                  <a:srgbClr val="004B96"/>
                </a:solidFill>
                <a:latin typeface="Calibri"/>
                <a:ea typeface="Calibri"/>
                <a:cs typeface="Calibri"/>
                <a:sym typeface="Calibri"/>
              </a:rPr>
              <a:t>Global sampling-based kinodynamic planning</a:t>
            </a:r>
            <a:endParaRPr>
              <a:solidFill>
                <a:srgbClr val="004B96"/>
              </a:solidFill>
              <a:latin typeface="Calibri"/>
              <a:ea typeface="Calibri"/>
              <a:cs typeface="Calibri"/>
              <a:sym typeface="Calibri"/>
            </a:endParaRPr>
          </a:p>
          <a:p>
            <a:pPr indent="-298450" lvl="1" marL="914400" marR="0" rtl="0" algn="l">
              <a:spcBef>
                <a:spcPts val="0"/>
              </a:spcBef>
              <a:spcAft>
                <a:spcPts val="0"/>
              </a:spcAft>
              <a:buSzPts val="1100"/>
              <a:buChar char="○"/>
            </a:pPr>
            <a:r>
              <a:rPr lang="en" sz="1400">
                <a:solidFill>
                  <a:srgbClr val="004B96"/>
                </a:solidFill>
                <a:latin typeface="Calibri"/>
                <a:ea typeface="Calibri"/>
                <a:cs typeface="Calibri"/>
                <a:sym typeface="Calibri"/>
              </a:rPr>
              <a:t>Real-time receding horizon planning with info</a:t>
            </a:r>
            <a:r>
              <a:rPr lang="en">
                <a:solidFill>
                  <a:srgbClr val="004B96"/>
                </a:solidFill>
                <a:latin typeface="Calibri"/>
                <a:ea typeface="Calibri"/>
                <a:cs typeface="Calibri"/>
                <a:sym typeface="Calibri"/>
              </a:rPr>
              <a:t>rmation-awareness and </a:t>
            </a:r>
            <a:r>
              <a:rPr lang="en" sz="1400">
                <a:solidFill>
                  <a:srgbClr val="004B96"/>
                </a:solidFill>
                <a:latin typeface="Calibri"/>
                <a:ea typeface="Calibri"/>
                <a:cs typeface="Calibri"/>
                <a:sym typeface="Calibri"/>
              </a:rPr>
              <a:t>online model updates for </a:t>
            </a:r>
            <a:r>
              <a:rPr lang="en">
                <a:solidFill>
                  <a:srgbClr val="004B96"/>
                </a:solidFill>
                <a:latin typeface="Calibri"/>
                <a:ea typeface="Calibri"/>
                <a:cs typeface="Calibri"/>
                <a:sym typeface="Calibri"/>
              </a:rPr>
              <a:t>local planning (NMPC)</a:t>
            </a:r>
            <a:endParaRPr>
              <a:solidFill>
                <a:srgbClr val="004B96"/>
              </a:solidFill>
              <a:latin typeface="Calibri"/>
              <a:ea typeface="Calibri"/>
              <a:cs typeface="Calibri"/>
              <a:sym typeface="Calibri"/>
            </a:endParaRPr>
          </a:p>
          <a:p>
            <a:pPr indent="-317500" lvl="1" marL="914400" marR="0" rtl="0" algn="l">
              <a:spcBef>
                <a:spcPts val="0"/>
              </a:spcBef>
              <a:spcAft>
                <a:spcPts val="0"/>
              </a:spcAft>
              <a:buClr>
                <a:srgbClr val="004B96"/>
              </a:buClr>
              <a:buSzPts val="1400"/>
              <a:buFont typeface="Calibri"/>
              <a:buChar char="○"/>
            </a:pPr>
            <a:r>
              <a:rPr lang="en">
                <a:solidFill>
                  <a:srgbClr val="004B96"/>
                </a:solidFill>
                <a:latin typeface="Calibri"/>
                <a:ea typeface="Calibri"/>
                <a:cs typeface="Calibri"/>
                <a:sym typeface="Calibri"/>
              </a:rPr>
              <a:t>Update-able low-level MPC for tracking</a:t>
            </a:r>
            <a:endParaRPr>
              <a:solidFill>
                <a:srgbClr val="004B96"/>
              </a:solidFill>
              <a:latin typeface="Calibri"/>
              <a:ea typeface="Calibri"/>
              <a:cs typeface="Calibri"/>
              <a:sym typeface="Calibri"/>
            </a:endParaRPr>
          </a:p>
          <a:p>
            <a:pPr indent="-298450" lvl="1" marL="914400" marR="0" rtl="0" algn="l">
              <a:spcBef>
                <a:spcPts val="0"/>
              </a:spcBef>
              <a:spcAft>
                <a:spcPts val="0"/>
              </a:spcAft>
              <a:buSzPts val="1100"/>
              <a:buChar char="○"/>
            </a:pPr>
            <a:r>
              <a:rPr lang="en" sz="1400">
                <a:solidFill>
                  <a:srgbClr val="004B96"/>
                </a:solidFill>
                <a:latin typeface="Calibri"/>
                <a:ea typeface="Calibri"/>
                <a:cs typeface="Calibri"/>
                <a:sym typeface="Calibri"/>
              </a:rPr>
              <a:t>Online estimation of inertial parameters and real-time updates for all planning components</a:t>
            </a:r>
            <a:endParaRPr>
              <a:solidFill>
                <a:srgbClr val="004B96"/>
              </a:solidFill>
              <a:latin typeface="Calibri"/>
              <a:ea typeface="Calibri"/>
              <a:cs typeface="Calibri"/>
              <a:sym typeface="Calibri"/>
            </a:endParaRPr>
          </a:p>
          <a:p>
            <a:pPr indent="0" lvl="0" marL="0" marR="0" rtl="0" algn="just">
              <a:spcBef>
                <a:spcPts val="0"/>
              </a:spcBef>
              <a:spcAft>
                <a:spcPts val="0"/>
              </a:spcAft>
              <a:buNone/>
            </a:pPr>
            <a:r>
              <a:t/>
            </a:r>
            <a:endParaRPr sz="1400">
              <a:solidFill>
                <a:srgbClr val="1995AD"/>
              </a:solidFill>
              <a:latin typeface="Calibri"/>
              <a:ea typeface="Calibri"/>
              <a:cs typeface="Calibri"/>
              <a:sym typeface="Calibri"/>
            </a:endParaRPr>
          </a:p>
        </p:txBody>
      </p:sp>
      <p:sp>
        <p:nvSpPr>
          <p:cNvPr id="660" name="Google Shape;660;p41"/>
          <p:cNvSpPr txBox="1"/>
          <p:nvPr/>
        </p:nvSpPr>
        <p:spPr>
          <a:xfrm>
            <a:off x="3274850" y="111400"/>
            <a:ext cx="5285100" cy="558600"/>
          </a:xfrm>
          <a:prstGeom prst="rect">
            <a:avLst/>
          </a:prstGeom>
          <a:noFill/>
          <a:ln>
            <a:noFill/>
          </a:ln>
        </p:spPr>
        <p:txBody>
          <a:bodyPr anchorCtr="0" anchor="t" bIns="91425" lIns="91425" spcFirstLastPara="1" rIns="91425" wrap="square" tIns="91425">
            <a:spAutoFit/>
          </a:bodyPr>
          <a:lstStyle/>
          <a:p>
            <a:pPr indent="0" lvl="0" marL="0" rtl="0" algn="r">
              <a:lnSpc>
                <a:spcPct val="90000"/>
              </a:lnSpc>
              <a:spcBef>
                <a:spcPts val="0"/>
              </a:spcBef>
              <a:spcAft>
                <a:spcPts val="0"/>
              </a:spcAft>
              <a:buNone/>
            </a:pPr>
            <a:r>
              <a:rPr lang="en" sz="2700">
                <a:solidFill>
                  <a:schemeClr val="accent5"/>
                </a:solidFill>
              </a:rPr>
              <a:t>Goal #3 </a:t>
            </a:r>
            <a:endParaRPr sz="2230">
              <a:solidFill>
                <a:schemeClr val="accent5"/>
              </a:solidFill>
            </a:endParaRPr>
          </a:p>
        </p:txBody>
      </p:sp>
      <p:sp>
        <p:nvSpPr>
          <p:cNvPr id="661" name="Google Shape;661;p41"/>
          <p:cNvSpPr txBox="1"/>
          <p:nvPr>
            <p:ph type="title"/>
          </p:nvPr>
        </p:nvSpPr>
        <p:spPr>
          <a:xfrm>
            <a:off x="480938" y="116205"/>
            <a:ext cx="5915100" cy="483900"/>
          </a:xfrm>
          <a:prstGeom prst="rect">
            <a:avLst/>
          </a:prstGeom>
        </p:spPr>
        <p:txBody>
          <a:bodyPr anchorCtr="0" anchor="ctr" bIns="34275" lIns="68575" spcFirstLastPara="1" rIns="68575" wrap="square" tIns="34275">
            <a:noAutofit/>
          </a:bodyPr>
          <a:lstStyle/>
          <a:p>
            <a:pPr indent="0" lvl="0" marL="0" rtl="0" algn="l">
              <a:spcBef>
                <a:spcPts val="0"/>
              </a:spcBef>
              <a:spcAft>
                <a:spcPts val="0"/>
              </a:spcAft>
              <a:buClr>
                <a:schemeClr val="dk1"/>
              </a:buClr>
              <a:buSzPts val="720"/>
              <a:buFont typeface="Arial"/>
              <a:buNone/>
            </a:pPr>
            <a:r>
              <a:rPr b="1" lang="en" sz="2500">
                <a:solidFill>
                  <a:srgbClr val="00478E"/>
                </a:solidFill>
                <a:latin typeface="Arial"/>
                <a:ea typeface="Arial"/>
                <a:cs typeface="Arial"/>
                <a:sym typeface="Arial"/>
              </a:rPr>
              <a:t>ReSWARM</a:t>
            </a:r>
            <a:endParaRPr sz="2500">
              <a:solidFill>
                <a:schemeClr val="accent5"/>
              </a:solidFill>
            </a:endParaRPr>
          </a:p>
        </p:txBody>
      </p:sp>
      <p:pic>
        <p:nvPicPr>
          <p:cNvPr id="662" name="Google Shape;662;p41"/>
          <p:cNvPicPr preferRelativeResize="0"/>
          <p:nvPr/>
        </p:nvPicPr>
        <p:blipFill>
          <a:blip r:embed="rId5">
            <a:alphaModFix/>
          </a:blip>
          <a:stretch>
            <a:fillRect/>
          </a:stretch>
        </p:blipFill>
        <p:spPr>
          <a:xfrm>
            <a:off x="489900" y="788486"/>
            <a:ext cx="3592474" cy="2118989"/>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sp>
        <p:nvSpPr>
          <p:cNvPr id="75" name="Google Shape;75;p15"/>
          <p:cNvSpPr txBox="1"/>
          <p:nvPr/>
        </p:nvSpPr>
        <p:spPr>
          <a:xfrm>
            <a:off x="311700" y="1086811"/>
            <a:ext cx="2983500" cy="3416400"/>
          </a:xfrm>
          <a:prstGeom prst="rect">
            <a:avLst/>
          </a:prstGeom>
          <a:noFill/>
          <a:ln>
            <a:noFill/>
          </a:ln>
        </p:spPr>
        <p:txBody>
          <a:bodyPr anchorCtr="0" anchor="t" bIns="91425" lIns="91425" spcFirstLastPara="1" rIns="91425" wrap="square" tIns="91425">
            <a:noAutofit/>
          </a:bodyPr>
          <a:lstStyle/>
          <a:p>
            <a:pPr indent="-171450" lvl="0" marL="177800" marR="0" rtl="0" algn="l">
              <a:lnSpc>
                <a:spcPct val="90000"/>
              </a:lnSpc>
              <a:spcBef>
                <a:spcPts val="800"/>
              </a:spcBef>
              <a:spcAft>
                <a:spcPts val="0"/>
              </a:spcAft>
              <a:buClr>
                <a:srgbClr val="004B96"/>
              </a:buClr>
              <a:buSzPts val="2100"/>
              <a:buFont typeface="Arial"/>
              <a:buChar char="•"/>
            </a:pPr>
            <a:r>
              <a:rPr b="0" i="0" lang="en" sz="2100" u="none" cap="none" strike="noStrike">
                <a:solidFill>
                  <a:srgbClr val="004B96"/>
                </a:solidFill>
                <a:latin typeface="Calibri"/>
                <a:ea typeface="Calibri"/>
                <a:cs typeface="Calibri"/>
                <a:sym typeface="Calibri"/>
              </a:rPr>
              <a:t>Need to safely reach a predefined </a:t>
            </a:r>
            <a:r>
              <a:rPr b="1" i="0" lang="en" sz="2100" u="none" cap="none" strike="noStrike">
                <a:solidFill>
                  <a:srgbClr val="004B96"/>
                </a:solidFill>
                <a:latin typeface="Calibri"/>
                <a:ea typeface="Calibri"/>
                <a:cs typeface="Calibri"/>
                <a:sym typeface="Calibri"/>
              </a:rPr>
              <a:t>Mating Point</a:t>
            </a:r>
            <a:r>
              <a:rPr b="0" i="0" lang="en" sz="2100" u="none" cap="none" strike="noStrike">
                <a:solidFill>
                  <a:srgbClr val="004B96"/>
                </a:solidFill>
                <a:latin typeface="Calibri"/>
                <a:ea typeface="Calibri"/>
                <a:cs typeface="Calibri"/>
                <a:sym typeface="Calibri"/>
              </a:rPr>
              <a:t> for any tumbling state of </a:t>
            </a:r>
            <a:r>
              <a:rPr lang="en" sz="2100">
                <a:solidFill>
                  <a:srgbClr val="004B96"/>
                </a:solidFill>
                <a:latin typeface="Calibri"/>
                <a:ea typeface="Calibri"/>
                <a:cs typeface="Calibri"/>
                <a:sym typeface="Calibri"/>
              </a:rPr>
              <a:t>a</a:t>
            </a:r>
            <a:r>
              <a:rPr b="0" i="0" lang="en" sz="2100" u="none" cap="none" strike="noStrike">
                <a:solidFill>
                  <a:srgbClr val="004B96"/>
                </a:solidFill>
                <a:latin typeface="Calibri"/>
                <a:ea typeface="Calibri"/>
                <a:cs typeface="Calibri"/>
                <a:sym typeface="Calibri"/>
              </a:rPr>
              <a:t> given </a:t>
            </a:r>
            <a:r>
              <a:rPr b="1" i="0" lang="en" sz="2100" u="none" cap="none" strike="noStrike">
                <a:solidFill>
                  <a:srgbClr val="004B96"/>
                </a:solidFill>
                <a:latin typeface="Calibri"/>
                <a:ea typeface="Calibri"/>
                <a:cs typeface="Calibri"/>
                <a:sym typeface="Calibri"/>
              </a:rPr>
              <a:t>Target</a:t>
            </a:r>
            <a:endParaRPr b="1" sz="1100">
              <a:solidFill>
                <a:srgbClr val="004B96"/>
              </a:solidFill>
            </a:endParaRPr>
          </a:p>
          <a:p>
            <a:pPr indent="-38100" lvl="0" marL="177800" marR="0" rtl="0" algn="l">
              <a:lnSpc>
                <a:spcPct val="90000"/>
              </a:lnSpc>
              <a:spcBef>
                <a:spcPts val="800"/>
              </a:spcBef>
              <a:spcAft>
                <a:spcPts val="0"/>
              </a:spcAft>
              <a:buClr>
                <a:schemeClr val="dk1"/>
              </a:buClr>
              <a:buSzPts val="2100"/>
              <a:buFont typeface="Arial"/>
              <a:buNone/>
            </a:pPr>
            <a:r>
              <a:t/>
            </a:r>
            <a:endParaRPr b="0" i="0" sz="2100" u="none" cap="none" strike="noStrike">
              <a:solidFill>
                <a:srgbClr val="004B96"/>
              </a:solidFill>
              <a:latin typeface="Calibri"/>
              <a:ea typeface="Calibri"/>
              <a:cs typeface="Calibri"/>
              <a:sym typeface="Calibri"/>
            </a:endParaRPr>
          </a:p>
          <a:p>
            <a:pPr indent="0" lvl="0" marL="0" marR="0" rtl="0" algn="l">
              <a:lnSpc>
                <a:spcPct val="90000"/>
              </a:lnSpc>
              <a:spcBef>
                <a:spcPts val="800"/>
              </a:spcBef>
              <a:spcAft>
                <a:spcPts val="0"/>
              </a:spcAft>
              <a:buClr>
                <a:schemeClr val="dk1"/>
              </a:buClr>
              <a:buSzPts val="2100"/>
              <a:buFont typeface="Arial"/>
              <a:buNone/>
            </a:pPr>
            <a:r>
              <a:t/>
            </a:r>
            <a:endParaRPr b="0" i="0" sz="2100" u="none" cap="none" strike="noStrike">
              <a:solidFill>
                <a:srgbClr val="004B96"/>
              </a:solidFill>
              <a:latin typeface="Calibri"/>
              <a:ea typeface="Calibri"/>
              <a:cs typeface="Calibri"/>
              <a:sym typeface="Calibri"/>
            </a:endParaRPr>
          </a:p>
        </p:txBody>
      </p:sp>
      <p:sp>
        <p:nvSpPr>
          <p:cNvPr id="76" name="Google Shape;76;p15"/>
          <p:cNvSpPr txBox="1"/>
          <p:nvPr/>
        </p:nvSpPr>
        <p:spPr>
          <a:xfrm>
            <a:off x="4850917" y="4142213"/>
            <a:ext cx="2915700" cy="230700"/>
          </a:xfrm>
          <a:prstGeom prst="rect">
            <a:avLst/>
          </a:prstGeom>
          <a:noFill/>
          <a:ln>
            <a:noFill/>
          </a:ln>
        </p:spPr>
        <p:txBody>
          <a:bodyPr anchorCtr="0" anchor="t" bIns="0" lIns="0" spcFirstLastPara="1" rIns="0" wrap="square" tIns="0">
            <a:noAutofit/>
          </a:bodyPr>
          <a:lstStyle/>
          <a:p>
            <a:pPr indent="0" lvl="0" marL="0" marR="0" rtl="0" algn="ctr">
              <a:spcBef>
                <a:spcPts val="0"/>
              </a:spcBef>
              <a:spcAft>
                <a:spcPts val="0"/>
              </a:spcAft>
              <a:buNone/>
            </a:pPr>
            <a:r>
              <a:rPr b="1" i="0" lang="en" sz="1400" u="none" cap="none" strike="noStrike">
                <a:solidFill>
                  <a:srgbClr val="004B96"/>
                </a:solidFill>
              </a:rPr>
              <a:t>Approach maneuver to E</a:t>
            </a:r>
            <a:r>
              <a:rPr b="1" lang="en" sz="1400">
                <a:solidFill>
                  <a:srgbClr val="004B96"/>
                </a:solidFill>
              </a:rPr>
              <a:t>nvisat</a:t>
            </a:r>
            <a:endParaRPr b="1" sz="900">
              <a:solidFill>
                <a:srgbClr val="004B96"/>
              </a:solidFill>
            </a:endParaRPr>
          </a:p>
        </p:txBody>
      </p:sp>
      <p:pic>
        <p:nvPicPr>
          <p:cNvPr id="77" name="Google Shape;77;p15"/>
          <p:cNvPicPr preferRelativeResize="0"/>
          <p:nvPr/>
        </p:nvPicPr>
        <p:blipFill rotWithShape="1">
          <a:blip r:embed="rId3">
            <a:alphaModFix/>
          </a:blip>
          <a:srcRect b="0" l="8573" r="2860" t="0"/>
          <a:stretch/>
        </p:blipFill>
        <p:spPr>
          <a:xfrm>
            <a:off x="3295164" y="1241440"/>
            <a:ext cx="5455730" cy="2704769"/>
          </a:xfrm>
          <a:prstGeom prst="rect">
            <a:avLst/>
          </a:prstGeom>
          <a:noFill/>
          <a:ln>
            <a:noFill/>
          </a:ln>
        </p:spPr>
      </p:pic>
      <p:sp>
        <p:nvSpPr>
          <p:cNvPr id="78" name="Google Shape;78;p15"/>
          <p:cNvSpPr txBox="1"/>
          <p:nvPr/>
        </p:nvSpPr>
        <p:spPr>
          <a:xfrm>
            <a:off x="5115873" y="1519706"/>
            <a:ext cx="1118400" cy="461700"/>
          </a:xfrm>
          <a:prstGeom prst="rect">
            <a:avLst/>
          </a:prstGeom>
          <a:noFill/>
          <a:ln>
            <a:noFill/>
          </a:ln>
        </p:spPr>
        <p:txBody>
          <a:bodyPr anchorCtr="0" anchor="t" bIns="0" lIns="0" spcFirstLastPara="1" rIns="0" wrap="square" tIns="0">
            <a:noAutofit/>
          </a:bodyPr>
          <a:lstStyle/>
          <a:p>
            <a:pPr indent="0" lvl="0" marL="0" marR="0" rtl="0" algn="ctr">
              <a:spcBef>
                <a:spcPts val="0"/>
              </a:spcBef>
              <a:spcAft>
                <a:spcPts val="0"/>
              </a:spcAft>
              <a:buNone/>
            </a:pPr>
            <a:r>
              <a:rPr lang="en" sz="1500">
                <a:solidFill>
                  <a:srgbClr val="004B96"/>
                </a:solidFill>
                <a:latin typeface="Calibri"/>
                <a:ea typeface="Calibri"/>
                <a:cs typeface="Calibri"/>
                <a:sym typeface="Calibri"/>
              </a:rPr>
              <a:t>Chaser at Mating Point</a:t>
            </a:r>
            <a:endParaRPr sz="1100">
              <a:solidFill>
                <a:srgbClr val="004B96"/>
              </a:solidFill>
            </a:endParaRPr>
          </a:p>
        </p:txBody>
      </p:sp>
      <p:cxnSp>
        <p:nvCxnSpPr>
          <p:cNvPr id="79" name="Google Shape;79;p15"/>
          <p:cNvCxnSpPr/>
          <p:nvPr/>
        </p:nvCxnSpPr>
        <p:spPr>
          <a:xfrm flipH="1">
            <a:off x="5349499" y="2051176"/>
            <a:ext cx="141900" cy="247200"/>
          </a:xfrm>
          <a:prstGeom prst="straightConnector1">
            <a:avLst/>
          </a:prstGeom>
          <a:noFill/>
          <a:ln cap="flat" cmpd="sng" w="19050">
            <a:solidFill>
              <a:srgbClr val="004B96"/>
            </a:solidFill>
            <a:prstDash val="solid"/>
            <a:miter lim="800000"/>
            <a:headEnd len="sm" w="sm" type="none"/>
            <a:tailEnd len="med" w="med" type="triangle"/>
          </a:ln>
        </p:spPr>
      </p:cxnSp>
      <p:sp>
        <p:nvSpPr>
          <p:cNvPr id="80" name="Google Shape;80;p15"/>
          <p:cNvSpPr txBox="1"/>
          <p:nvPr/>
        </p:nvSpPr>
        <p:spPr>
          <a:xfrm>
            <a:off x="4014695" y="1455056"/>
            <a:ext cx="824700" cy="230700"/>
          </a:xfrm>
          <a:prstGeom prst="rect">
            <a:avLst/>
          </a:prstGeom>
          <a:noFill/>
          <a:ln>
            <a:noFill/>
          </a:ln>
        </p:spPr>
        <p:txBody>
          <a:bodyPr anchorCtr="0" anchor="t" bIns="0" lIns="0" spcFirstLastPara="1" rIns="0" wrap="square" tIns="0">
            <a:noAutofit/>
          </a:bodyPr>
          <a:lstStyle/>
          <a:p>
            <a:pPr indent="0" lvl="0" marL="0" marR="0" rtl="0" algn="ctr">
              <a:spcBef>
                <a:spcPts val="0"/>
              </a:spcBef>
              <a:spcAft>
                <a:spcPts val="0"/>
              </a:spcAft>
              <a:buNone/>
            </a:pPr>
            <a:r>
              <a:rPr lang="en" sz="1500">
                <a:solidFill>
                  <a:srgbClr val="004B96"/>
                </a:solidFill>
                <a:latin typeface="Calibri"/>
                <a:ea typeface="Calibri"/>
                <a:cs typeface="Calibri"/>
                <a:sym typeface="Calibri"/>
              </a:rPr>
              <a:t>Target (Envisat)</a:t>
            </a:r>
            <a:endParaRPr sz="1100">
              <a:solidFill>
                <a:srgbClr val="004B96"/>
              </a:solidFill>
            </a:endParaRPr>
          </a:p>
        </p:txBody>
      </p:sp>
      <p:cxnSp>
        <p:nvCxnSpPr>
          <p:cNvPr id="81" name="Google Shape;81;p15"/>
          <p:cNvCxnSpPr/>
          <p:nvPr/>
        </p:nvCxnSpPr>
        <p:spPr>
          <a:xfrm flipH="1">
            <a:off x="4344445" y="1940861"/>
            <a:ext cx="54000" cy="238200"/>
          </a:xfrm>
          <a:prstGeom prst="straightConnector1">
            <a:avLst/>
          </a:prstGeom>
          <a:noFill/>
          <a:ln cap="flat" cmpd="sng" w="19050">
            <a:solidFill>
              <a:srgbClr val="004B96"/>
            </a:solidFill>
            <a:prstDash val="solid"/>
            <a:miter lim="800000"/>
            <a:headEnd len="sm" w="sm" type="none"/>
            <a:tailEnd len="med" w="med" type="triangle"/>
          </a:ln>
        </p:spPr>
      </p:cxnSp>
      <p:grpSp>
        <p:nvGrpSpPr>
          <p:cNvPr id="82" name="Google Shape;82;p15"/>
          <p:cNvGrpSpPr/>
          <p:nvPr/>
        </p:nvGrpSpPr>
        <p:grpSpPr>
          <a:xfrm>
            <a:off x="7296198" y="1799068"/>
            <a:ext cx="1599729" cy="1279119"/>
            <a:chOff x="9400695" y="3202102"/>
            <a:chExt cx="2132973" cy="1705491"/>
          </a:xfrm>
        </p:grpSpPr>
        <p:sp>
          <p:nvSpPr>
            <p:cNvPr id="83" name="Google Shape;83;p15"/>
            <p:cNvSpPr/>
            <p:nvPr/>
          </p:nvSpPr>
          <p:spPr>
            <a:xfrm rot="405683">
              <a:off x="9467594" y="3632893"/>
              <a:ext cx="1207800" cy="1207800"/>
            </a:xfrm>
            <a:prstGeom prst="arc">
              <a:avLst>
                <a:gd fmla="val 16200000" name="adj1"/>
                <a:gd fmla="val 0" name="adj2"/>
              </a:avLst>
            </a:prstGeom>
            <a:noFill/>
            <a:ln cap="flat" cmpd="sng" w="28575">
              <a:solidFill>
                <a:srgbClr val="004B96"/>
              </a:solidFill>
              <a:prstDash val="solid"/>
              <a:miter lim="800000"/>
              <a:headEnd len="med" w="med" type="triangl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84" name="Google Shape;84;p15"/>
            <p:cNvSpPr txBox="1"/>
            <p:nvPr/>
          </p:nvSpPr>
          <p:spPr>
            <a:xfrm>
              <a:off x="10447367" y="3202102"/>
              <a:ext cx="1086300" cy="3078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1" lang="en" sz="1500">
                  <a:solidFill>
                    <a:srgbClr val="004B96"/>
                  </a:solidFill>
                  <a:latin typeface="Noto Sans Symbols"/>
                  <a:ea typeface="Noto Sans Symbols"/>
                  <a:cs typeface="Noto Sans Symbols"/>
                  <a:sym typeface="Noto Sans Symbols"/>
                </a:rPr>
                <a:t>ω</a:t>
              </a:r>
              <a:r>
                <a:rPr lang="en" sz="1500">
                  <a:solidFill>
                    <a:srgbClr val="004B96"/>
                  </a:solidFill>
                  <a:latin typeface="Calibri"/>
                  <a:ea typeface="Calibri"/>
                  <a:cs typeface="Calibri"/>
                  <a:sym typeface="Calibri"/>
                </a:rPr>
                <a:t>=3 deg/s</a:t>
              </a:r>
              <a:endParaRPr sz="1100">
                <a:solidFill>
                  <a:srgbClr val="004B96"/>
                </a:solidFill>
              </a:endParaRPr>
            </a:p>
          </p:txBody>
        </p:sp>
      </p:grpSp>
      <p:sp>
        <p:nvSpPr>
          <p:cNvPr id="85" name="Google Shape;85;p15"/>
          <p:cNvSpPr txBox="1"/>
          <p:nvPr/>
        </p:nvSpPr>
        <p:spPr>
          <a:xfrm>
            <a:off x="3089787" y="4463200"/>
            <a:ext cx="5866500" cy="415500"/>
          </a:xfrm>
          <a:prstGeom prst="rect">
            <a:avLst/>
          </a:prstGeom>
          <a:noFill/>
          <a:ln>
            <a:noFill/>
          </a:ln>
        </p:spPr>
        <p:txBody>
          <a:bodyPr anchorCtr="0" anchor="t" bIns="45675" lIns="91375" spcFirstLastPara="1" rIns="91375" wrap="square" tIns="45675">
            <a:noAutofit/>
          </a:bodyPr>
          <a:lstStyle/>
          <a:p>
            <a:pPr indent="0" lvl="0" marL="0" marR="0" rtl="0" algn="l">
              <a:spcBef>
                <a:spcPts val="0"/>
              </a:spcBef>
              <a:spcAft>
                <a:spcPts val="0"/>
              </a:spcAft>
              <a:buNone/>
            </a:pPr>
            <a:r>
              <a:rPr lang="en" sz="1100">
                <a:solidFill>
                  <a:srgbClr val="004B96"/>
                </a:solidFill>
              </a:rPr>
              <a:t>Stoneman, Lampariello, “A Nonlinear Optimization Method to Provide Real-Time Feasible Reference Trajectories to Approach a Tumbling Target Satellite”, iSairas 2016</a:t>
            </a:r>
            <a:endParaRPr sz="1100">
              <a:solidFill>
                <a:srgbClr val="004B96"/>
              </a:solidFill>
            </a:endParaRPr>
          </a:p>
        </p:txBody>
      </p:sp>
      <p:pic>
        <p:nvPicPr>
          <p:cNvPr id="86" name="Google Shape;86;p15"/>
          <p:cNvPicPr preferRelativeResize="0"/>
          <p:nvPr/>
        </p:nvPicPr>
        <p:blipFill>
          <a:blip r:embed="rId4">
            <a:alphaModFix/>
          </a:blip>
          <a:stretch>
            <a:fillRect/>
          </a:stretch>
        </p:blipFill>
        <p:spPr>
          <a:xfrm>
            <a:off x="1244156" y="2582510"/>
            <a:ext cx="1118531" cy="1559705"/>
          </a:xfrm>
          <a:prstGeom prst="rect">
            <a:avLst/>
          </a:prstGeom>
          <a:noFill/>
          <a:ln>
            <a:noFill/>
          </a:ln>
        </p:spPr>
      </p:pic>
      <p:sp>
        <p:nvSpPr>
          <p:cNvPr id="87" name="Google Shape;87;p15"/>
          <p:cNvSpPr txBox="1"/>
          <p:nvPr/>
        </p:nvSpPr>
        <p:spPr>
          <a:xfrm>
            <a:off x="408319" y="4192481"/>
            <a:ext cx="2790300" cy="461700"/>
          </a:xfrm>
          <a:prstGeom prst="rect">
            <a:avLst/>
          </a:prstGeom>
          <a:noFill/>
          <a:ln>
            <a:noFill/>
          </a:ln>
        </p:spPr>
        <p:txBody>
          <a:bodyPr anchorCtr="0" anchor="t" bIns="0" lIns="0" spcFirstLastPara="1" rIns="0" wrap="square" tIns="0">
            <a:noAutofit/>
          </a:bodyPr>
          <a:lstStyle/>
          <a:p>
            <a:pPr indent="0" lvl="0" marL="0" marR="0" rtl="0" algn="ctr">
              <a:spcBef>
                <a:spcPts val="0"/>
              </a:spcBef>
              <a:spcAft>
                <a:spcPts val="0"/>
              </a:spcAft>
              <a:buNone/>
            </a:pPr>
            <a:r>
              <a:rPr b="1" lang="en" sz="1400">
                <a:solidFill>
                  <a:srgbClr val="004B96"/>
                </a:solidFill>
              </a:rPr>
              <a:t>Envisat, currently in a free tumble (Credit: ESA)</a:t>
            </a:r>
            <a:endParaRPr b="1" sz="900">
              <a:solidFill>
                <a:srgbClr val="004B96"/>
              </a:solidFill>
            </a:endParaRPr>
          </a:p>
        </p:txBody>
      </p:sp>
      <p:sp>
        <p:nvSpPr>
          <p:cNvPr id="88" name="Google Shape;88;p15"/>
          <p:cNvSpPr txBox="1"/>
          <p:nvPr/>
        </p:nvSpPr>
        <p:spPr>
          <a:xfrm>
            <a:off x="5459475" y="111400"/>
            <a:ext cx="3000000" cy="493500"/>
          </a:xfrm>
          <a:prstGeom prst="rect">
            <a:avLst/>
          </a:prstGeom>
          <a:noFill/>
          <a:ln>
            <a:noFill/>
          </a:ln>
        </p:spPr>
        <p:txBody>
          <a:bodyPr anchorCtr="0" anchor="t" bIns="91425" lIns="91425" spcFirstLastPara="1" rIns="91425" wrap="square" tIns="91425">
            <a:spAutoFit/>
          </a:bodyPr>
          <a:lstStyle/>
          <a:p>
            <a:pPr indent="0" lvl="0" marL="0" rtl="0" algn="r">
              <a:lnSpc>
                <a:spcPct val="90000"/>
              </a:lnSpc>
              <a:spcBef>
                <a:spcPts val="0"/>
              </a:spcBef>
              <a:spcAft>
                <a:spcPts val="0"/>
              </a:spcAft>
              <a:buNone/>
            </a:pPr>
            <a:r>
              <a:rPr lang="en" sz="2230">
                <a:solidFill>
                  <a:schemeClr val="accent5"/>
                </a:solidFill>
              </a:rPr>
              <a:t>Motivation</a:t>
            </a:r>
            <a:endParaRPr/>
          </a:p>
        </p:txBody>
      </p:sp>
      <p:sp>
        <p:nvSpPr>
          <p:cNvPr id="89" name="Google Shape;89;p15"/>
          <p:cNvSpPr txBox="1"/>
          <p:nvPr>
            <p:ph type="title"/>
          </p:nvPr>
        </p:nvSpPr>
        <p:spPr>
          <a:xfrm>
            <a:off x="480943" y="116200"/>
            <a:ext cx="2462100" cy="483900"/>
          </a:xfrm>
          <a:prstGeom prst="rect">
            <a:avLst/>
          </a:prstGeom>
        </p:spPr>
        <p:txBody>
          <a:bodyPr anchorCtr="0" anchor="ctr" bIns="34275" lIns="68575" spcFirstLastPara="1" rIns="68575" wrap="square" tIns="34275">
            <a:noAutofit/>
          </a:bodyPr>
          <a:lstStyle/>
          <a:p>
            <a:pPr indent="0" lvl="0" marL="0" rtl="0" algn="l">
              <a:spcBef>
                <a:spcPts val="0"/>
              </a:spcBef>
              <a:spcAft>
                <a:spcPts val="0"/>
              </a:spcAft>
              <a:buClr>
                <a:schemeClr val="dk1"/>
              </a:buClr>
              <a:buSzPts val="720"/>
              <a:buFont typeface="Arial"/>
              <a:buNone/>
            </a:pPr>
            <a:r>
              <a:rPr b="1" lang="en" sz="2500">
                <a:solidFill>
                  <a:srgbClr val="00478E"/>
                </a:solidFill>
              </a:rPr>
              <a:t>ROAM</a:t>
            </a:r>
            <a:endParaRPr sz="2500">
              <a:solidFill>
                <a:schemeClr val="accent5"/>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6" name="Shape 666"/>
        <p:cNvGrpSpPr/>
        <p:nvPr/>
      </p:nvGrpSpPr>
      <p:grpSpPr>
        <a:xfrm>
          <a:off x="0" y="0"/>
          <a:ext cx="0" cy="0"/>
          <a:chOff x="0" y="0"/>
          <a:chExt cx="0" cy="0"/>
        </a:xfrm>
      </p:grpSpPr>
      <p:sp>
        <p:nvSpPr>
          <p:cNvPr id="667" name="Google Shape;667;p42"/>
          <p:cNvSpPr txBox="1"/>
          <p:nvPr>
            <p:ph idx="1" type="body"/>
          </p:nvPr>
        </p:nvSpPr>
        <p:spPr>
          <a:xfrm>
            <a:off x="368150" y="1066450"/>
            <a:ext cx="4728300" cy="2406600"/>
          </a:xfrm>
          <a:prstGeom prst="rect">
            <a:avLst/>
          </a:prstGeom>
          <a:noFill/>
          <a:ln>
            <a:noFill/>
          </a:ln>
        </p:spPr>
        <p:txBody>
          <a:bodyPr anchorCtr="0" anchor="t" bIns="34275" lIns="68575" spcFirstLastPara="1" rIns="68575" wrap="square" tIns="34275">
            <a:normAutofit/>
          </a:bodyPr>
          <a:lstStyle/>
          <a:p>
            <a:pPr indent="0" lvl="0" marL="0" rtl="0" algn="l">
              <a:lnSpc>
                <a:spcPct val="80000"/>
              </a:lnSpc>
              <a:spcBef>
                <a:spcPts val="800"/>
              </a:spcBef>
              <a:spcAft>
                <a:spcPts val="1200"/>
              </a:spcAft>
              <a:buNone/>
            </a:pPr>
            <a:r>
              <a:rPr lang="en" sz="1400">
                <a:solidFill>
                  <a:srgbClr val="004B96"/>
                </a:solidFill>
                <a:latin typeface="Calibri"/>
                <a:ea typeface="Calibri"/>
                <a:cs typeface="Calibri"/>
                <a:sym typeface="Calibri"/>
              </a:rPr>
              <a:t>Comprehensive on-orbit demonstration of </a:t>
            </a:r>
            <a:r>
              <a:rPr b="1" lang="en" sz="1400">
                <a:solidFill>
                  <a:srgbClr val="004B96"/>
                </a:solidFill>
                <a:latin typeface="Calibri"/>
                <a:ea typeface="Calibri"/>
                <a:cs typeface="Calibri"/>
                <a:sym typeface="Calibri"/>
              </a:rPr>
              <a:t>key technologies for autonomous servicing and assembly</a:t>
            </a:r>
            <a:r>
              <a:rPr lang="en" sz="1400">
                <a:solidFill>
                  <a:srgbClr val="004B96"/>
                </a:solidFill>
                <a:latin typeface="Calibri"/>
                <a:ea typeface="Calibri"/>
                <a:cs typeface="Calibri"/>
                <a:sym typeface="Calibri"/>
              </a:rPr>
              <a:t> individually, and for multi-agent teams coordination.</a:t>
            </a:r>
            <a:br>
              <a:rPr lang="en" sz="1400">
                <a:solidFill>
                  <a:srgbClr val="004B96"/>
                </a:solidFill>
                <a:latin typeface="Calibri"/>
                <a:ea typeface="Calibri"/>
                <a:cs typeface="Calibri"/>
                <a:sym typeface="Calibri"/>
              </a:rPr>
            </a:br>
            <a:br>
              <a:rPr lang="en" sz="1400">
                <a:solidFill>
                  <a:srgbClr val="004B96"/>
                </a:solidFill>
                <a:latin typeface="Calibri"/>
                <a:ea typeface="Calibri"/>
                <a:cs typeface="Calibri"/>
                <a:sym typeface="Calibri"/>
              </a:rPr>
            </a:br>
            <a:r>
              <a:rPr lang="en" sz="1400">
                <a:solidFill>
                  <a:srgbClr val="004B96"/>
                </a:solidFill>
                <a:latin typeface="Calibri"/>
                <a:ea typeface="Calibri"/>
                <a:cs typeface="Calibri"/>
                <a:sym typeface="Calibri"/>
              </a:rPr>
              <a:t>Preparing for a nominal early-August ReSWARM-TS1 test date</a:t>
            </a:r>
            <a:br>
              <a:rPr lang="en" sz="1400">
                <a:solidFill>
                  <a:srgbClr val="004B96"/>
                </a:solidFill>
                <a:latin typeface="Calibri"/>
                <a:ea typeface="Calibri"/>
                <a:cs typeface="Calibri"/>
                <a:sym typeface="Calibri"/>
              </a:rPr>
            </a:br>
            <a:br>
              <a:rPr b="1" i="1" lang="en" sz="1400">
                <a:solidFill>
                  <a:srgbClr val="00478E"/>
                </a:solidFill>
                <a:latin typeface="Calibri"/>
                <a:ea typeface="Calibri"/>
                <a:cs typeface="Calibri"/>
                <a:sym typeface="Calibri"/>
              </a:rPr>
            </a:br>
            <a:r>
              <a:rPr b="1" i="1" lang="en" sz="1400">
                <a:solidFill>
                  <a:srgbClr val="00478E"/>
                </a:solidFill>
                <a:latin typeface="Calibri"/>
                <a:ea typeface="Calibri"/>
                <a:cs typeface="Calibri"/>
                <a:sym typeface="Calibri"/>
              </a:rPr>
              <a:t>Open Source Contribution: </a:t>
            </a:r>
            <a:r>
              <a:rPr b="1" lang="en" sz="1400">
                <a:solidFill>
                  <a:srgbClr val="1995AD"/>
                </a:solidFill>
                <a:latin typeface="Calibri"/>
                <a:ea typeface="Calibri"/>
                <a:cs typeface="Calibri"/>
                <a:sym typeface="Calibri"/>
              </a:rPr>
              <a:t>Astrobee Simulator ROS Demo</a:t>
            </a:r>
            <a:r>
              <a:rPr lang="en" sz="1400">
                <a:solidFill>
                  <a:srgbClr val="004B96"/>
                </a:solidFill>
                <a:latin typeface="Calibri"/>
                <a:ea typeface="Calibri"/>
                <a:cs typeface="Calibri"/>
                <a:sym typeface="Calibri"/>
              </a:rPr>
              <a:t>, with examples in C++ / Python for custom control interfaces. Available at: https://github.com/Pedro-Roque/astrobee_ros_demo</a:t>
            </a:r>
            <a:endParaRPr sz="1400">
              <a:solidFill>
                <a:srgbClr val="004B96"/>
              </a:solidFill>
              <a:latin typeface="Calibri"/>
              <a:ea typeface="Calibri"/>
              <a:cs typeface="Calibri"/>
              <a:sym typeface="Calibri"/>
            </a:endParaRPr>
          </a:p>
        </p:txBody>
      </p:sp>
      <p:pic>
        <p:nvPicPr>
          <p:cNvPr descr="A picture containing snow, standing, riding, board&#10;&#10;Description automatically generated" id="668" name="Google Shape;668;p42"/>
          <p:cNvPicPr preferRelativeResize="0"/>
          <p:nvPr/>
        </p:nvPicPr>
        <p:blipFill rotWithShape="1">
          <a:blip r:embed="rId3">
            <a:alphaModFix/>
          </a:blip>
          <a:srcRect b="0" l="0" r="0" t="0"/>
          <a:stretch/>
        </p:blipFill>
        <p:spPr>
          <a:xfrm>
            <a:off x="5560211" y="0"/>
            <a:ext cx="3583788" cy="5143498"/>
          </a:xfrm>
          <a:prstGeom prst="rect">
            <a:avLst/>
          </a:prstGeom>
          <a:noFill/>
          <a:ln>
            <a:noFill/>
          </a:ln>
        </p:spPr>
      </p:pic>
      <p:sp>
        <p:nvSpPr>
          <p:cNvPr id="669" name="Google Shape;669;p42"/>
          <p:cNvSpPr txBox="1"/>
          <p:nvPr/>
        </p:nvSpPr>
        <p:spPr>
          <a:xfrm>
            <a:off x="8600" y="3367825"/>
            <a:ext cx="5560200" cy="1431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900">
                <a:solidFill>
                  <a:srgbClr val="004B96"/>
                </a:solidFill>
                <a:latin typeface="Calibri"/>
                <a:ea typeface="Calibri"/>
                <a:cs typeface="Calibri"/>
                <a:sym typeface="Calibri"/>
              </a:rPr>
              <a:t>[1] Bryce Doerr, Keenan Albee, Monica Ekal, Richard Linares, Rodrigo Ventura, “Safe and uncertainty-aware robotic motion planning techniques for agile on-orbit assembly”, 31st Annual Space Flight Mechanics Meeting. 2021</a:t>
            </a:r>
            <a:endParaRPr sz="900">
              <a:solidFill>
                <a:srgbClr val="004B96"/>
              </a:solidFill>
              <a:latin typeface="Calibri"/>
              <a:ea typeface="Calibri"/>
              <a:cs typeface="Calibri"/>
              <a:sym typeface="Calibri"/>
            </a:endParaRPr>
          </a:p>
          <a:p>
            <a:pPr indent="0" lvl="0" marL="0" rtl="0" algn="l">
              <a:spcBef>
                <a:spcPts val="0"/>
              </a:spcBef>
              <a:spcAft>
                <a:spcPts val="0"/>
              </a:spcAft>
              <a:buNone/>
            </a:pPr>
            <a:r>
              <a:rPr lang="en" sz="900">
                <a:solidFill>
                  <a:srgbClr val="004B96"/>
                </a:solidFill>
                <a:latin typeface="Calibri"/>
                <a:ea typeface="Calibri"/>
                <a:cs typeface="Calibri"/>
                <a:sym typeface="Calibri"/>
              </a:rPr>
              <a:t>[2] Pedro Roque, Shahabodin Heshmati Alamdari, Alexandros Nikou, Dimos V Dimarogonas, “</a:t>
            </a:r>
            <a:r>
              <a:rPr lang="en" sz="900">
                <a:solidFill>
                  <a:srgbClr val="004B96"/>
                </a:solidFill>
                <a:uFill>
                  <a:noFill/>
                </a:uFill>
                <a:latin typeface="Calibri"/>
                <a:ea typeface="Calibri"/>
                <a:cs typeface="Calibri"/>
                <a:sym typeface="Calibri"/>
                <a:hlinkClick r:id="rId4">
                  <a:extLst>
                    <a:ext uri="{A12FA001-AC4F-418D-AE19-62706E023703}">
                      <ahyp:hlinkClr val="tx"/>
                    </a:ext>
                  </a:extLst>
                </a:hlinkClick>
              </a:rPr>
              <a:t>Decentralized Formation Control for Multiple Quadrotors under Unidirectional Communication Constraints</a:t>
            </a:r>
            <a:r>
              <a:rPr lang="en" sz="900">
                <a:solidFill>
                  <a:srgbClr val="004B96"/>
                </a:solidFill>
                <a:latin typeface="Calibri"/>
                <a:ea typeface="Calibri"/>
                <a:cs typeface="Calibri"/>
                <a:sym typeface="Calibri"/>
              </a:rPr>
              <a:t>”, on IFAC2020.</a:t>
            </a:r>
            <a:endParaRPr sz="900">
              <a:solidFill>
                <a:srgbClr val="004B96"/>
              </a:solidFill>
              <a:latin typeface="Calibri"/>
              <a:ea typeface="Calibri"/>
              <a:cs typeface="Calibri"/>
              <a:sym typeface="Calibri"/>
            </a:endParaRPr>
          </a:p>
          <a:p>
            <a:pPr indent="0" lvl="0" marL="0" rtl="0" algn="l">
              <a:spcBef>
                <a:spcPts val="0"/>
              </a:spcBef>
              <a:spcAft>
                <a:spcPts val="0"/>
              </a:spcAft>
              <a:buNone/>
            </a:pPr>
            <a:r>
              <a:rPr lang="en" sz="900">
                <a:solidFill>
                  <a:srgbClr val="004B96"/>
                </a:solidFill>
                <a:latin typeface="Calibri"/>
                <a:ea typeface="Calibri"/>
                <a:cs typeface="Calibri"/>
                <a:sym typeface="Calibri"/>
              </a:rPr>
              <a:t>[3] Albee, K., Ekal, M., Ventura, R., &amp; Linares, R. (2019). Combining Parameter Identification and Trajectory Optimization: Real-Time Planning for Information Gain. ESA Advanced Space Technologies for Robotics and Automation (ASTRA).</a:t>
            </a:r>
            <a:endParaRPr sz="900">
              <a:solidFill>
                <a:srgbClr val="004B96"/>
              </a:solidFill>
              <a:latin typeface="Calibri"/>
              <a:ea typeface="Calibri"/>
              <a:cs typeface="Calibri"/>
              <a:sym typeface="Calibri"/>
            </a:endParaRPr>
          </a:p>
          <a:p>
            <a:pPr indent="0" lvl="0" marL="0" rtl="0" algn="l">
              <a:spcBef>
                <a:spcPts val="0"/>
              </a:spcBef>
              <a:spcAft>
                <a:spcPts val="0"/>
              </a:spcAft>
              <a:buNone/>
            </a:pPr>
            <a:r>
              <a:rPr lang="en" sz="900">
                <a:solidFill>
                  <a:srgbClr val="004B96"/>
                </a:solidFill>
                <a:latin typeface="Calibri"/>
                <a:ea typeface="Calibri"/>
                <a:cs typeface="Calibri"/>
                <a:sym typeface="Calibri"/>
              </a:rPr>
              <a:t>[4] </a:t>
            </a:r>
            <a:r>
              <a:rPr lang="en" sz="900">
                <a:solidFill>
                  <a:srgbClr val="004B96"/>
                </a:solidFill>
                <a:latin typeface="Calibri"/>
                <a:ea typeface="Calibri"/>
                <a:cs typeface="Calibri"/>
                <a:sym typeface="Calibri"/>
              </a:rPr>
              <a:t>Ekal, M., Albee, K., Coltin, B., Ventura, R., Linares, R., &amp; Miller, D. W. Online Information-Aware Motion Planning with Inertial Parameter Learning for Robotic Free-Flyers. IROS 2021 (in press).</a:t>
            </a:r>
            <a:endParaRPr sz="900">
              <a:solidFill>
                <a:srgbClr val="004B96"/>
              </a:solidFill>
              <a:latin typeface="Calibri"/>
              <a:ea typeface="Calibri"/>
              <a:cs typeface="Calibri"/>
              <a:sym typeface="Calibri"/>
            </a:endParaRPr>
          </a:p>
        </p:txBody>
      </p:sp>
      <p:sp>
        <p:nvSpPr>
          <p:cNvPr id="670" name="Google Shape;670;p42"/>
          <p:cNvSpPr txBox="1"/>
          <p:nvPr>
            <p:ph type="title"/>
          </p:nvPr>
        </p:nvSpPr>
        <p:spPr>
          <a:xfrm>
            <a:off x="480947" y="116200"/>
            <a:ext cx="4615500" cy="483900"/>
          </a:xfrm>
          <a:prstGeom prst="rect">
            <a:avLst/>
          </a:prstGeom>
        </p:spPr>
        <p:txBody>
          <a:bodyPr anchorCtr="0" anchor="ctr" bIns="34275" lIns="68575" spcFirstLastPara="1" rIns="68575" wrap="square" tIns="34275">
            <a:noAutofit/>
          </a:bodyPr>
          <a:lstStyle/>
          <a:p>
            <a:pPr indent="0" lvl="0" marL="0" rtl="0" algn="ctr">
              <a:spcBef>
                <a:spcPts val="0"/>
              </a:spcBef>
              <a:spcAft>
                <a:spcPts val="0"/>
              </a:spcAft>
              <a:buClr>
                <a:schemeClr val="dk1"/>
              </a:buClr>
              <a:buSzPts val="720"/>
              <a:buFont typeface="Arial"/>
              <a:buNone/>
            </a:pPr>
            <a:r>
              <a:rPr b="1" lang="en" sz="2500">
                <a:solidFill>
                  <a:srgbClr val="00478E"/>
                </a:solidFill>
                <a:latin typeface="Arial"/>
                <a:ea typeface="Arial"/>
                <a:cs typeface="Arial"/>
                <a:sym typeface="Arial"/>
              </a:rPr>
              <a:t>ReSWARM</a:t>
            </a:r>
            <a:endParaRPr sz="2500">
              <a:solidFill>
                <a:schemeClr val="accent5"/>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sp>
        <p:nvSpPr>
          <p:cNvPr id="94" name="Google Shape;94;p16"/>
          <p:cNvSpPr txBox="1"/>
          <p:nvPr>
            <p:ph idx="1" type="body"/>
          </p:nvPr>
        </p:nvSpPr>
        <p:spPr>
          <a:xfrm>
            <a:off x="628650" y="1055669"/>
            <a:ext cx="7886700" cy="3577200"/>
          </a:xfrm>
          <a:prstGeom prst="rect">
            <a:avLst/>
          </a:prstGeom>
        </p:spPr>
        <p:txBody>
          <a:bodyPr anchorCtr="0" anchor="t" bIns="34275" lIns="68575" spcFirstLastPara="1" rIns="68575" wrap="square" tIns="34275">
            <a:normAutofit/>
          </a:bodyPr>
          <a:lstStyle/>
          <a:p>
            <a:pPr indent="-349250" lvl="0" marL="457200" rtl="0" algn="l">
              <a:spcBef>
                <a:spcPts val="800"/>
              </a:spcBef>
              <a:spcAft>
                <a:spcPts val="0"/>
              </a:spcAft>
              <a:buClr>
                <a:srgbClr val="004B96"/>
              </a:buClr>
              <a:buSzPts val="1900"/>
              <a:buChar char="•"/>
            </a:pPr>
            <a:r>
              <a:rPr lang="en">
                <a:solidFill>
                  <a:srgbClr val="004B96"/>
                </a:solidFill>
              </a:rPr>
              <a:t>There is significant </a:t>
            </a:r>
            <a:r>
              <a:rPr b="1" lang="en">
                <a:solidFill>
                  <a:srgbClr val="004B96"/>
                </a:solidFill>
              </a:rPr>
              <a:t>uncertainty</a:t>
            </a:r>
            <a:r>
              <a:rPr lang="en">
                <a:solidFill>
                  <a:srgbClr val="004B96"/>
                </a:solidFill>
              </a:rPr>
              <a:t> in how these targets tumble!</a:t>
            </a:r>
            <a:endParaRPr>
              <a:solidFill>
                <a:srgbClr val="004B96"/>
              </a:solidFill>
            </a:endParaRPr>
          </a:p>
          <a:p>
            <a:pPr indent="-342900" lvl="1" marL="914400" rtl="0" algn="l">
              <a:spcBef>
                <a:spcPts val="0"/>
              </a:spcBef>
              <a:spcAft>
                <a:spcPts val="0"/>
              </a:spcAft>
              <a:buClr>
                <a:srgbClr val="004B96"/>
              </a:buClr>
              <a:buSzPts val="1800"/>
              <a:buChar char="o"/>
            </a:pPr>
            <a:r>
              <a:rPr lang="en">
                <a:solidFill>
                  <a:srgbClr val="004B96"/>
                </a:solidFill>
              </a:rPr>
              <a:t>Inertia tensor</a:t>
            </a:r>
            <a:endParaRPr>
              <a:solidFill>
                <a:srgbClr val="004B96"/>
              </a:solidFill>
            </a:endParaRPr>
          </a:p>
          <a:p>
            <a:pPr indent="-342900" lvl="1" marL="914400" rtl="0" algn="l">
              <a:spcBef>
                <a:spcPts val="0"/>
              </a:spcBef>
              <a:spcAft>
                <a:spcPts val="0"/>
              </a:spcAft>
              <a:buClr>
                <a:srgbClr val="004B96"/>
              </a:buClr>
              <a:buSzPts val="1800"/>
              <a:buChar char="o"/>
            </a:pPr>
            <a:r>
              <a:rPr lang="en">
                <a:solidFill>
                  <a:srgbClr val="004B96"/>
                </a:solidFill>
              </a:rPr>
              <a:t>Attitude/angular velocity</a:t>
            </a:r>
            <a:endParaRPr>
              <a:solidFill>
                <a:srgbClr val="004B96"/>
              </a:solidFill>
            </a:endParaRPr>
          </a:p>
          <a:p>
            <a:pPr indent="-349250" lvl="0" marL="457200" rtl="0" algn="l">
              <a:spcBef>
                <a:spcPts val="0"/>
              </a:spcBef>
              <a:spcAft>
                <a:spcPts val="0"/>
              </a:spcAft>
              <a:buClr>
                <a:srgbClr val="004B96"/>
              </a:buClr>
              <a:buSzPts val="1900"/>
              <a:buChar char="•"/>
            </a:pPr>
            <a:r>
              <a:rPr lang="en">
                <a:solidFill>
                  <a:srgbClr val="004B96"/>
                </a:solidFill>
              </a:rPr>
              <a:t>Cannot know precisely until observation time</a:t>
            </a:r>
            <a:endParaRPr>
              <a:solidFill>
                <a:srgbClr val="004B96"/>
              </a:solidFill>
            </a:endParaRPr>
          </a:p>
        </p:txBody>
      </p:sp>
      <p:pic>
        <p:nvPicPr>
          <p:cNvPr id="95" name="Google Shape;95;p16"/>
          <p:cNvPicPr preferRelativeResize="0"/>
          <p:nvPr/>
        </p:nvPicPr>
        <p:blipFill>
          <a:blip r:embed="rId3">
            <a:alphaModFix/>
          </a:blip>
          <a:stretch>
            <a:fillRect/>
          </a:stretch>
        </p:blipFill>
        <p:spPr>
          <a:xfrm>
            <a:off x="4514013" y="2066626"/>
            <a:ext cx="3043525" cy="2607850"/>
          </a:xfrm>
          <a:prstGeom prst="rect">
            <a:avLst/>
          </a:prstGeom>
          <a:noFill/>
          <a:ln>
            <a:noFill/>
          </a:ln>
        </p:spPr>
      </p:pic>
      <p:pic>
        <p:nvPicPr>
          <p:cNvPr id="96" name="Google Shape;96;p16"/>
          <p:cNvPicPr preferRelativeResize="0"/>
          <p:nvPr/>
        </p:nvPicPr>
        <p:blipFill>
          <a:blip r:embed="rId4">
            <a:alphaModFix/>
          </a:blip>
          <a:stretch>
            <a:fillRect/>
          </a:stretch>
        </p:blipFill>
        <p:spPr>
          <a:xfrm>
            <a:off x="1244156" y="2582510"/>
            <a:ext cx="1118531" cy="1559705"/>
          </a:xfrm>
          <a:prstGeom prst="rect">
            <a:avLst/>
          </a:prstGeom>
          <a:noFill/>
          <a:ln>
            <a:noFill/>
          </a:ln>
        </p:spPr>
      </p:pic>
      <p:sp>
        <p:nvSpPr>
          <p:cNvPr id="97" name="Google Shape;97;p16"/>
          <p:cNvSpPr txBox="1"/>
          <p:nvPr/>
        </p:nvSpPr>
        <p:spPr>
          <a:xfrm>
            <a:off x="1699725" y="111400"/>
            <a:ext cx="6759900" cy="802500"/>
          </a:xfrm>
          <a:prstGeom prst="rect">
            <a:avLst/>
          </a:prstGeom>
          <a:noFill/>
          <a:ln>
            <a:noFill/>
          </a:ln>
        </p:spPr>
        <p:txBody>
          <a:bodyPr anchorCtr="0" anchor="t" bIns="91425" lIns="91425" spcFirstLastPara="1" rIns="91425" wrap="square" tIns="91425">
            <a:spAutoFit/>
          </a:bodyPr>
          <a:lstStyle/>
          <a:p>
            <a:pPr indent="0" lvl="0" marL="0" rtl="0" algn="r">
              <a:lnSpc>
                <a:spcPct val="90000"/>
              </a:lnSpc>
              <a:spcBef>
                <a:spcPts val="0"/>
              </a:spcBef>
              <a:spcAft>
                <a:spcPts val="0"/>
              </a:spcAft>
              <a:buNone/>
            </a:pPr>
            <a:r>
              <a:rPr lang="en" sz="2230">
                <a:solidFill>
                  <a:schemeClr val="accent5"/>
                </a:solidFill>
              </a:rPr>
              <a:t>Docking with an uncertain tumbling target</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p:txBody>
      </p:sp>
      <p:sp>
        <p:nvSpPr>
          <p:cNvPr id="98" name="Google Shape;98;p16"/>
          <p:cNvSpPr txBox="1"/>
          <p:nvPr>
            <p:ph type="title"/>
          </p:nvPr>
        </p:nvSpPr>
        <p:spPr>
          <a:xfrm>
            <a:off x="480943" y="116200"/>
            <a:ext cx="2462100" cy="483900"/>
          </a:xfrm>
          <a:prstGeom prst="rect">
            <a:avLst/>
          </a:prstGeom>
        </p:spPr>
        <p:txBody>
          <a:bodyPr anchorCtr="0" anchor="ctr" bIns="34275" lIns="68575" spcFirstLastPara="1" rIns="68575" wrap="square" tIns="34275">
            <a:noAutofit/>
          </a:bodyPr>
          <a:lstStyle/>
          <a:p>
            <a:pPr indent="0" lvl="0" marL="0" rtl="0" algn="l">
              <a:spcBef>
                <a:spcPts val="0"/>
              </a:spcBef>
              <a:spcAft>
                <a:spcPts val="0"/>
              </a:spcAft>
              <a:buClr>
                <a:schemeClr val="dk1"/>
              </a:buClr>
              <a:buSzPts val="720"/>
              <a:buFont typeface="Arial"/>
              <a:buNone/>
            </a:pPr>
            <a:r>
              <a:rPr b="1" lang="en" sz="2500">
                <a:solidFill>
                  <a:srgbClr val="00478E"/>
                </a:solidFill>
              </a:rPr>
              <a:t>ROAM</a:t>
            </a:r>
            <a:endParaRPr sz="2500">
              <a:solidFill>
                <a:schemeClr val="accent5"/>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17"/>
          <p:cNvSpPr txBox="1"/>
          <p:nvPr>
            <p:ph idx="1" type="body"/>
          </p:nvPr>
        </p:nvSpPr>
        <p:spPr>
          <a:xfrm>
            <a:off x="628650" y="827069"/>
            <a:ext cx="7886700" cy="3577200"/>
          </a:xfrm>
          <a:prstGeom prst="rect">
            <a:avLst/>
          </a:prstGeom>
        </p:spPr>
        <p:txBody>
          <a:bodyPr anchorCtr="0" anchor="t" bIns="34275" lIns="68575" spcFirstLastPara="1" rIns="68575" wrap="square" tIns="34275">
            <a:normAutofit/>
          </a:bodyPr>
          <a:lstStyle/>
          <a:p>
            <a:pPr indent="0" lvl="0" marL="0" rtl="0" algn="l">
              <a:spcBef>
                <a:spcPts val="800"/>
              </a:spcBef>
              <a:spcAft>
                <a:spcPts val="0"/>
              </a:spcAft>
              <a:buNone/>
            </a:pPr>
            <a:r>
              <a:t/>
            </a:r>
            <a:endParaRPr/>
          </a:p>
          <a:p>
            <a:pPr indent="-349250" lvl="0" marL="457200" rtl="0" algn="l">
              <a:spcBef>
                <a:spcPts val="1200"/>
              </a:spcBef>
              <a:spcAft>
                <a:spcPts val="0"/>
              </a:spcAft>
              <a:buClr>
                <a:srgbClr val="004B96"/>
              </a:buClr>
              <a:buSzPts val="1900"/>
              <a:buChar char="•"/>
            </a:pPr>
            <a:r>
              <a:rPr lang="en">
                <a:solidFill>
                  <a:srgbClr val="004B96"/>
                </a:solidFill>
              </a:rPr>
              <a:t>A free-tumbling target we wish to dock to</a:t>
            </a:r>
            <a:endParaRPr>
              <a:solidFill>
                <a:srgbClr val="004B96"/>
              </a:solidFill>
            </a:endParaRPr>
          </a:p>
          <a:p>
            <a:pPr indent="0" lvl="0" marL="0" rtl="0" algn="l">
              <a:spcBef>
                <a:spcPts val="1200"/>
              </a:spcBef>
              <a:spcAft>
                <a:spcPts val="0"/>
              </a:spcAft>
              <a:buNone/>
            </a:pPr>
            <a:r>
              <a:t/>
            </a:r>
            <a:endParaRPr/>
          </a:p>
          <a:p>
            <a:pPr indent="0" lvl="0" marL="0" rtl="0" algn="l">
              <a:spcBef>
                <a:spcPts val="1200"/>
              </a:spcBef>
              <a:spcAft>
                <a:spcPts val="0"/>
              </a:spcAft>
              <a:buNone/>
            </a:pPr>
            <a:r>
              <a:t/>
            </a:r>
            <a:endParaRPr/>
          </a:p>
          <a:p>
            <a:pPr indent="0" lvl="0" marL="914400" rtl="0" algn="l">
              <a:spcBef>
                <a:spcPts val="1200"/>
              </a:spcBef>
              <a:spcAft>
                <a:spcPts val="0"/>
              </a:spcAft>
              <a:buNone/>
            </a:pPr>
            <a:r>
              <a:t/>
            </a:r>
            <a:endParaRPr/>
          </a:p>
          <a:p>
            <a:pPr indent="-349250" lvl="0" marL="457200" rtl="0" algn="l">
              <a:spcBef>
                <a:spcPts val="1200"/>
              </a:spcBef>
              <a:spcAft>
                <a:spcPts val="0"/>
              </a:spcAft>
              <a:buClr>
                <a:srgbClr val="004B96"/>
              </a:buClr>
              <a:buSzPts val="1900"/>
              <a:buChar char="•"/>
            </a:pPr>
            <a:r>
              <a:rPr lang="en">
                <a:solidFill>
                  <a:srgbClr val="004B96"/>
                </a:solidFill>
              </a:rPr>
              <a:t>A Chaser spacecraft is well-equipped to figure out the nature of the tumble</a:t>
            </a:r>
            <a:endParaRPr>
              <a:solidFill>
                <a:srgbClr val="004B96"/>
              </a:solidFill>
            </a:endParaRPr>
          </a:p>
        </p:txBody>
      </p:sp>
      <p:pic>
        <p:nvPicPr>
          <p:cNvPr id="104" name="Google Shape;104;p17"/>
          <p:cNvPicPr preferRelativeResize="0"/>
          <p:nvPr/>
        </p:nvPicPr>
        <p:blipFill rotWithShape="1">
          <a:blip r:embed="rId3">
            <a:alphaModFix/>
          </a:blip>
          <a:srcRect b="84221" l="0" r="0" t="0"/>
          <a:stretch/>
        </p:blipFill>
        <p:spPr>
          <a:xfrm>
            <a:off x="2748851" y="3440900"/>
            <a:ext cx="3961600" cy="1365001"/>
          </a:xfrm>
          <a:prstGeom prst="rect">
            <a:avLst/>
          </a:prstGeom>
          <a:noFill/>
          <a:ln>
            <a:noFill/>
          </a:ln>
        </p:spPr>
      </p:pic>
      <p:pic>
        <p:nvPicPr>
          <p:cNvPr id="105" name="Google Shape;105;p17"/>
          <p:cNvPicPr preferRelativeResize="0"/>
          <p:nvPr/>
        </p:nvPicPr>
        <p:blipFill>
          <a:blip r:embed="rId4">
            <a:alphaModFix/>
          </a:blip>
          <a:stretch>
            <a:fillRect/>
          </a:stretch>
        </p:blipFill>
        <p:spPr>
          <a:xfrm>
            <a:off x="5515925" y="1717375"/>
            <a:ext cx="575000" cy="873550"/>
          </a:xfrm>
          <a:prstGeom prst="rect">
            <a:avLst/>
          </a:prstGeom>
          <a:noFill/>
          <a:ln>
            <a:noFill/>
          </a:ln>
        </p:spPr>
      </p:pic>
      <p:pic>
        <p:nvPicPr>
          <p:cNvPr id="106" name="Google Shape;106;p17"/>
          <p:cNvPicPr preferRelativeResize="0"/>
          <p:nvPr/>
        </p:nvPicPr>
        <p:blipFill rotWithShape="1">
          <a:blip r:embed="rId5">
            <a:alphaModFix/>
          </a:blip>
          <a:srcRect b="0" l="0" r="0" t="23377"/>
          <a:stretch/>
        </p:blipFill>
        <p:spPr>
          <a:xfrm>
            <a:off x="1698275" y="1992150"/>
            <a:ext cx="1501225" cy="351000"/>
          </a:xfrm>
          <a:prstGeom prst="rect">
            <a:avLst/>
          </a:prstGeom>
          <a:noFill/>
          <a:ln>
            <a:noFill/>
          </a:ln>
        </p:spPr>
      </p:pic>
      <p:sp>
        <p:nvSpPr>
          <p:cNvPr id="107" name="Google Shape;107;p17"/>
          <p:cNvSpPr txBox="1"/>
          <p:nvPr/>
        </p:nvSpPr>
        <p:spPr>
          <a:xfrm>
            <a:off x="3199500" y="1980450"/>
            <a:ext cx="1788600" cy="222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t>(angular velocity)</a:t>
            </a:r>
            <a:endParaRPr sz="1000"/>
          </a:p>
        </p:txBody>
      </p:sp>
      <p:pic>
        <p:nvPicPr>
          <p:cNvPr id="108" name="Google Shape;108;p17"/>
          <p:cNvPicPr preferRelativeResize="0"/>
          <p:nvPr/>
        </p:nvPicPr>
        <p:blipFill>
          <a:blip r:embed="rId6">
            <a:alphaModFix/>
          </a:blip>
          <a:stretch>
            <a:fillRect/>
          </a:stretch>
        </p:blipFill>
        <p:spPr>
          <a:xfrm>
            <a:off x="1736352" y="2376600"/>
            <a:ext cx="253995" cy="270050"/>
          </a:xfrm>
          <a:prstGeom prst="rect">
            <a:avLst/>
          </a:prstGeom>
          <a:noFill/>
          <a:ln>
            <a:noFill/>
          </a:ln>
        </p:spPr>
      </p:pic>
      <p:sp>
        <p:nvSpPr>
          <p:cNvPr id="109" name="Google Shape;109;p17"/>
          <p:cNvSpPr txBox="1"/>
          <p:nvPr/>
        </p:nvSpPr>
        <p:spPr>
          <a:xfrm>
            <a:off x="3199500" y="2324425"/>
            <a:ext cx="1788600" cy="222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t>(attitude)</a:t>
            </a:r>
            <a:endParaRPr sz="1000"/>
          </a:p>
        </p:txBody>
      </p:sp>
      <p:sp>
        <p:nvSpPr>
          <p:cNvPr id="110" name="Google Shape;110;p17"/>
          <p:cNvSpPr txBox="1"/>
          <p:nvPr/>
        </p:nvSpPr>
        <p:spPr>
          <a:xfrm>
            <a:off x="1699725" y="111400"/>
            <a:ext cx="6759900" cy="802500"/>
          </a:xfrm>
          <a:prstGeom prst="rect">
            <a:avLst/>
          </a:prstGeom>
          <a:noFill/>
          <a:ln>
            <a:noFill/>
          </a:ln>
        </p:spPr>
        <p:txBody>
          <a:bodyPr anchorCtr="0" anchor="t" bIns="91425" lIns="91425" spcFirstLastPara="1" rIns="91425" wrap="square" tIns="91425">
            <a:spAutoFit/>
          </a:bodyPr>
          <a:lstStyle/>
          <a:p>
            <a:pPr indent="0" lvl="0" marL="0" rtl="0" algn="r">
              <a:lnSpc>
                <a:spcPct val="90000"/>
              </a:lnSpc>
              <a:spcBef>
                <a:spcPts val="0"/>
              </a:spcBef>
              <a:spcAft>
                <a:spcPts val="0"/>
              </a:spcAft>
              <a:buNone/>
            </a:pPr>
            <a:r>
              <a:rPr lang="en" sz="2230">
                <a:solidFill>
                  <a:schemeClr val="accent5"/>
                </a:solidFill>
              </a:rPr>
              <a:t>Docking with an uncertain tumbling target</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p:txBody>
      </p:sp>
      <p:sp>
        <p:nvSpPr>
          <p:cNvPr id="111" name="Google Shape;111;p17"/>
          <p:cNvSpPr txBox="1"/>
          <p:nvPr>
            <p:ph type="title"/>
          </p:nvPr>
        </p:nvSpPr>
        <p:spPr>
          <a:xfrm>
            <a:off x="480943" y="116200"/>
            <a:ext cx="2462100" cy="483900"/>
          </a:xfrm>
          <a:prstGeom prst="rect">
            <a:avLst/>
          </a:prstGeom>
        </p:spPr>
        <p:txBody>
          <a:bodyPr anchorCtr="0" anchor="ctr" bIns="34275" lIns="68575" spcFirstLastPara="1" rIns="68575" wrap="square" tIns="34275">
            <a:noAutofit/>
          </a:bodyPr>
          <a:lstStyle/>
          <a:p>
            <a:pPr indent="0" lvl="0" marL="0" rtl="0" algn="l">
              <a:spcBef>
                <a:spcPts val="0"/>
              </a:spcBef>
              <a:spcAft>
                <a:spcPts val="0"/>
              </a:spcAft>
              <a:buClr>
                <a:schemeClr val="dk1"/>
              </a:buClr>
              <a:buSzPts val="720"/>
              <a:buFont typeface="Arial"/>
              <a:buNone/>
            </a:pPr>
            <a:r>
              <a:rPr b="1" lang="en" sz="2500">
                <a:solidFill>
                  <a:srgbClr val="00478E"/>
                </a:solidFill>
              </a:rPr>
              <a:t>ROAM</a:t>
            </a:r>
            <a:endParaRPr sz="2500">
              <a:solidFill>
                <a:schemeClr val="accent5"/>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sp>
        <p:nvSpPr>
          <p:cNvPr id="117" name="Google Shape;117;p18"/>
          <p:cNvSpPr txBox="1"/>
          <p:nvPr>
            <p:ph idx="1" type="body"/>
          </p:nvPr>
        </p:nvSpPr>
        <p:spPr>
          <a:xfrm>
            <a:off x="628650" y="1055675"/>
            <a:ext cx="5584800" cy="3577200"/>
          </a:xfrm>
          <a:prstGeom prst="rect">
            <a:avLst/>
          </a:prstGeom>
        </p:spPr>
        <p:txBody>
          <a:bodyPr anchorCtr="0" anchor="t" bIns="34275" lIns="68575" spcFirstLastPara="1" rIns="68575" wrap="square" tIns="34275">
            <a:normAutofit fontScale="77500" lnSpcReduction="20000"/>
          </a:bodyPr>
          <a:lstStyle/>
          <a:p>
            <a:pPr indent="-258603" lvl="0" marL="342900" rtl="0" algn="l">
              <a:spcBef>
                <a:spcPts val="800"/>
              </a:spcBef>
              <a:spcAft>
                <a:spcPts val="0"/>
              </a:spcAft>
              <a:buClr>
                <a:srgbClr val="004B96"/>
              </a:buClr>
              <a:buSzPct val="90476"/>
              <a:buChar char="•"/>
            </a:pPr>
            <a:r>
              <a:rPr lang="en">
                <a:solidFill>
                  <a:srgbClr val="004B96"/>
                </a:solidFill>
              </a:rPr>
              <a:t>2 Astrobees: Target and Chaser</a:t>
            </a:r>
            <a:endParaRPr>
              <a:solidFill>
                <a:srgbClr val="004B96"/>
              </a:solidFill>
            </a:endParaRPr>
          </a:p>
          <a:p>
            <a:pPr indent="-258603" lvl="0" marL="342900" rtl="0" algn="l">
              <a:spcBef>
                <a:spcPts val="1200"/>
              </a:spcBef>
              <a:spcAft>
                <a:spcPts val="0"/>
              </a:spcAft>
              <a:buClr>
                <a:srgbClr val="004B96"/>
              </a:buClr>
              <a:buSzPct val="90476"/>
              <a:buChar char="•"/>
            </a:pPr>
            <a:r>
              <a:rPr lang="en">
                <a:solidFill>
                  <a:srgbClr val="004B96"/>
                </a:solidFill>
              </a:rPr>
              <a:t>Full test, in Japanese Experiment Module (JEM):</a:t>
            </a:r>
            <a:endParaRPr>
              <a:solidFill>
                <a:srgbClr val="004B96"/>
              </a:solidFill>
            </a:endParaRPr>
          </a:p>
          <a:p>
            <a:pPr indent="-253682" lvl="1" marL="685800" rtl="0" algn="l">
              <a:spcBef>
                <a:spcPts val="1200"/>
              </a:spcBef>
              <a:spcAft>
                <a:spcPts val="0"/>
              </a:spcAft>
              <a:buClr>
                <a:srgbClr val="004B96"/>
              </a:buClr>
              <a:buSzPct val="100000"/>
              <a:buChar char="o"/>
            </a:pPr>
            <a:r>
              <a:rPr lang="en">
                <a:solidFill>
                  <a:srgbClr val="004B96"/>
                </a:solidFill>
              </a:rPr>
              <a:t>Target tumbles at slow rate (&lt; 5 deg/s)</a:t>
            </a:r>
            <a:endParaRPr>
              <a:solidFill>
                <a:srgbClr val="004B96"/>
              </a:solidFill>
            </a:endParaRPr>
          </a:p>
          <a:p>
            <a:pPr indent="-253682" lvl="1" marL="685800" rtl="0" algn="l">
              <a:spcBef>
                <a:spcPts val="1200"/>
              </a:spcBef>
              <a:spcAft>
                <a:spcPts val="0"/>
              </a:spcAft>
              <a:buClr>
                <a:srgbClr val="004B96"/>
              </a:buClr>
              <a:buSzPct val="100000"/>
              <a:buChar char="o"/>
            </a:pPr>
            <a:r>
              <a:rPr lang="en">
                <a:solidFill>
                  <a:srgbClr val="004B96"/>
                </a:solidFill>
              </a:rPr>
              <a:t>Chaser holds, performs standoff estimation ~1.5 m away</a:t>
            </a:r>
            <a:endParaRPr>
              <a:solidFill>
                <a:srgbClr val="004B96"/>
              </a:solidFill>
            </a:endParaRPr>
          </a:p>
          <a:p>
            <a:pPr indent="-253682" lvl="1" marL="685800" rtl="0" algn="l">
              <a:spcBef>
                <a:spcPts val="1200"/>
              </a:spcBef>
              <a:spcAft>
                <a:spcPts val="0"/>
              </a:spcAft>
              <a:buClr>
                <a:srgbClr val="004B96"/>
              </a:buClr>
              <a:buSzPct val="100000"/>
              <a:buChar char="o"/>
            </a:pPr>
            <a:r>
              <a:rPr lang="en">
                <a:solidFill>
                  <a:srgbClr val="004B96"/>
                </a:solidFill>
              </a:rPr>
              <a:t>Target tumble is estimated by Chaser</a:t>
            </a:r>
            <a:endParaRPr>
              <a:solidFill>
                <a:srgbClr val="004B96"/>
              </a:solidFill>
            </a:endParaRPr>
          </a:p>
          <a:p>
            <a:pPr indent="-253682" lvl="1" marL="685800" rtl="0" algn="l">
              <a:spcBef>
                <a:spcPts val="1200"/>
              </a:spcBef>
              <a:spcAft>
                <a:spcPts val="0"/>
              </a:spcAft>
              <a:buClr>
                <a:srgbClr val="004B96"/>
              </a:buClr>
              <a:buSzPct val="100000"/>
              <a:buChar char="o"/>
            </a:pPr>
            <a:r>
              <a:rPr lang="en">
                <a:solidFill>
                  <a:srgbClr val="004B96"/>
                </a:solidFill>
              </a:rPr>
              <a:t>Chaser creates a motion plan to rendezvous respecting input, obstacle, and velocity constraints</a:t>
            </a:r>
            <a:endParaRPr>
              <a:solidFill>
                <a:srgbClr val="004B96"/>
              </a:solidFill>
            </a:endParaRPr>
          </a:p>
          <a:p>
            <a:pPr indent="-253682" lvl="1" marL="685800" rtl="0" algn="l">
              <a:spcBef>
                <a:spcPts val="1200"/>
              </a:spcBef>
              <a:spcAft>
                <a:spcPts val="0"/>
              </a:spcAft>
              <a:buClr>
                <a:srgbClr val="004B96"/>
              </a:buClr>
              <a:buSzPct val="100000"/>
              <a:buChar char="o"/>
            </a:pPr>
            <a:r>
              <a:rPr lang="en">
                <a:solidFill>
                  <a:srgbClr val="004B96"/>
                </a:solidFill>
              </a:rPr>
              <a:t>Uncertainty of reference computed; trajectory is tracked</a:t>
            </a:r>
            <a:endParaRPr>
              <a:solidFill>
                <a:srgbClr val="004B96"/>
              </a:solidFill>
            </a:endParaRPr>
          </a:p>
          <a:p>
            <a:pPr indent="-253682" lvl="1" marL="685800" rtl="0" algn="l">
              <a:spcBef>
                <a:spcPts val="1200"/>
              </a:spcBef>
              <a:spcAft>
                <a:spcPts val="0"/>
              </a:spcAft>
              <a:buClr>
                <a:srgbClr val="004B96"/>
              </a:buClr>
              <a:buSzPct val="100000"/>
              <a:buChar char="o"/>
            </a:pPr>
            <a:r>
              <a:rPr lang="en">
                <a:solidFill>
                  <a:srgbClr val="004B96"/>
                </a:solidFill>
              </a:rPr>
              <a:t>Target ends at a desired offset mating point distance</a:t>
            </a:r>
            <a:endParaRPr>
              <a:solidFill>
                <a:srgbClr val="004B96"/>
              </a:solidFill>
            </a:endParaRPr>
          </a:p>
          <a:p>
            <a:pPr indent="-258603" lvl="0" marL="342900" rtl="0" algn="l">
              <a:spcBef>
                <a:spcPts val="1200"/>
              </a:spcBef>
              <a:spcAft>
                <a:spcPts val="0"/>
              </a:spcAft>
              <a:buClr>
                <a:srgbClr val="004B96"/>
              </a:buClr>
              <a:buSzPct val="90476"/>
              <a:buChar char="•"/>
            </a:pPr>
            <a:r>
              <a:rPr lang="en">
                <a:solidFill>
                  <a:srgbClr val="004B96"/>
                </a:solidFill>
              </a:rPr>
              <a:t>Multiple subtests of individual components</a:t>
            </a:r>
            <a:endParaRPr>
              <a:solidFill>
                <a:srgbClr val="004B96"/>
              </a:solidFill>
            </a:endParaRPr>
          </a:p>
          <a:p>
            <a:pPr indent="-258603" lvl="0" marL="342900" rtl="0" algn="l">
              <a:spcBef>
                <a:spcPts val="1200"/>
              </a:spcBef>
              <a:spcAft>
                <a:spcPts val="0"/>
              </a:spcAft>
              <a:buClr>
                <a:srgbClr val="004B96"/>
              </a:buClr>
              <a:buSzPct val="90476"/>
              <a:buChar char="•"/>
            </a:pPr>
            <a:r>
              <a:rPr lang="en">
                <a:solidFill>
                  <a:srgbClr val="004B96"/>
                </a:solidFill>
              </a:rPr>
              <a:t>Follows SPHERES test philosophy (&gt;100 test </a:t>
            </a:r>
            <a:endParaRPr>
              <a:solidFill>
                <a:srgbClr val="004B96"/>
              </a:solidFill>
            </a:endParaRPr>
          </a:p>
          <a:p>
            <a:pPr indent="0" lvl="0" marL="342900" rtl="0" algn="l">
              <a:spcBef>
                <a:spcPts val="1200"/>
              </a:spcBef>
              <a:spcAft>
                <a:spcPts val="1200"/>
              </a:spcAft>
              <a:buNone/>
            </a:pPr>
            <a:r>
              <a:rPr lang="en">
                <a:solidFill>
                  <a:srgbClr val="004B96"/>
                </a:solidFill>
              </a:rPr>
              <a:t>sessions)</a:t>
            </a:r>
            <a:endParaRPr>
              <a:solidFill>
                <a:srgbClr val="004B96"/>
              </a:solidFill>
            </a:endParaRPr>
          </a:p>
        </p:txBody>
      </p:sp>
      <p:sp>
        <p:nvSpPr>
          <p:cNvPr id="118" name="Google Shape;118;p18"/>
          <p:cNvSpPr/>
          <p:nvPr/>
        </p:nvSpPr>
        <p:spPr>
          <a:xfrm>
            <a:off x="6781350" y="0"/>
            <a:ext cx="2362800" cy="50850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19" name="Google Shape;119;p18"/>
          <p:cNvPicPr preferRelativeResize="0"/>
          <p:nvPr/>
        </p:nvPicPr>
        <p:blipFill rotWithShape="1">
          <a:blip r:embed="rId3">
            <a:alphaModFix/>
          </a:blip>
          <a:srcRect b="0" l="0" r="0" t="0"/>
          <a:stretch/>
        </p:blipFill>
        <p:spPr>
          <a:xfrm>
            <a:off x="6896600" y="600100"/>
            <a:ext cx="2019900" cy="4409700"/>
          </a:xfrm>
          <a:prstGeom prst="rect">
            <a:avLst/>
          </a:prstGeom>
          <a:noFill/>
          <a:ln cap="flat" cmpd="sng" w="28575">
            <a:solidFill>
              <a:srgbClr val="000000"/>
            </a:solidFill>
            <a:prstDash val="solid"/>
            <a:round/>
            <a:headEnd len="sm" w="sm" type="none"/>
            <a:tailEnd len="sm" w="sm" type="none"/>
          </a:ln>
        </p:spPr>
      </p:pic>
      <p:pic>
        <p:nvPicPr>
          <p:cNvPr id="120" name="Google Shape;120;p18"/>
          <p:cNvPicPr preferRelativeResize="0"/>
          <p:nvPr/>
        </p:nvPicPr>
        <p:blipFill>
          <a:blip r:embed="rId4">
            <a:alphaModFix/>
          </a:blip>
          <a:stretch>
            <a:fillRect/>
          </a:stretch>
        </p:blipFill>
        <p:spPr>
          <a:xfrm>
            <a:off x="5463050" y="3536150"/>
            <a:ext cx="1089725" cy="1089725"/>
          </a:xfrm>
          <a:prstGeom prst="rect">
            <a:avLst/>
          </a:prstGeom>
          <a:noFill/>
          <a:ln>
            <a:noFill/>
          </a:ln>
        </p:spPr>
      </p:pic>
      <p:sp>
        <p:nvSpPr>
          <p:cNvPr id="121" name="Google Shape;121;p18"/>
          <p:cNvSpPr txBox="1"/>
          <p:nvPr/>
        </p:nvSpPr>
        <p:spPr>
          <a:xfrm>
            <a:off x="4754450" y="4437000"/>
            <a:ext cx="24333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200">
                <a:solidFill>
                  <a:srgbClr val="004B96"/>
                </a:solidFill>
              </a:rPr>
              <a:t>The Astrobee free-flyer</a:t>
            </a:r>
            <a:endParaRPr b="1" sz="1200">
              <a:solidFill>
                <a:srgbClr val="004B96"/>
              </a:solidFill>
            </a:endParaRPr>
          </a:p>
          <a:p>
            <a:pPr indent="0" lvl="0" marL="0" rtl="0" algn="ctr">
              <a:spcBef>
                <a:spcPts val="0"/>
              </a:spcBef>
              <a:spcAft>
                <a:spcPts val="0"/>
              </a:spcAft>
              <a:buNone/>
            </a:pPr>
            <a:r>
              <a:rPr b="1" lang="en" sz="1200">
                <a:solidFill>
                  <a:srgbClr val="004B96"/>
                </a:solidFill>
              </a:rPr>
              <a:t>(Credit: NASA)</a:t>
            </a:r>
            <a:endParaRPr b="1" sz="1200">
              <a:solidFill>
                <a:srgbClr val="004B96"/>
              </a:solidFill>
            </a:endParaRPr>
          </a:p>
        </p:txBody>
      </p:sp>
      <p:sp>
        <p:nvSpPr>
          <p:cNvPr id="122" name="Google Shape;122;p18"/>
          <p:cNvSpPr txBox="1"/>
          <p:nvPr/>
        </p:nvSpPr>
        <p:spPr>
          <a:xfrm>
            <a:off x="1699725" y="111400"/>
            <a:ext cx="6759900" cy="1111500"/>
          </a:xfrm>
          <a:prstGeom prst="rect">
            <a:avLst/>
          </a:prstGeom>
          <a:noFill/>
          <a:ln>
            <a:noFill/>
          </a:ln>
        </p:spPr>
        <p:txBody>
          <a:bodyPr anchorCtr="0" anchor="t" bIns="91425" lIns="91425" spcFirstLastPara="1" rIns="91425" wrap="square" tIns="91425">
            <a:spAutoFit/>
          </a:bodyPr>
          <a:lstStyle/>
          <a:p>
            <a:pPr indent="0" lvl="0" marL="0" rtl="0" algn="r">
              <a:lnSpc>
                <a:spcPct val="90000"/>
              </a:lnSpc>
              <a:spcBef>
                <a:spcPts val="0"/>
              </a:spcBef>
              <a:spcAft>
                <a:spcPts val="0"/>
              </a:spcAft>
              <a:buNone/>
            </a:pPr>
            <a:r>
              <a:rPr lang="en" sz="2230">
                <a:solidFill>
                  <a:schemeClr val="accent5"/>
                </a:solidFill>
              </a:rPr>
              <a:t>Scenario concept</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p:txBody>
      </p:sp>
      <p:sp>
        <p:nvSpPr>
          <p:cNvPr id="123" name="Google Shape;123;p18"/>
          <p:cNvSpPr txBox="1"/>
          <p:nvPr>
            <p:ph type="title"/>
          </p:nvPr>
        </p:nvSpPr>
        <p:spPr>
          <a:xfrm>
            <a:off x="480943" y="116200"/>
            <a:ext cx="2462100" cy="483900"/>
          </a:xfrm>
          <a:prstGeom prst="rect">
            <a:avLst/>
          </a:prstGeom>
        </p:spPr>
        <p:txBody>
          <a:bodyPr anchorCtr="0" anchor="ctr" bIns="34275" lIns="68575" spcFirstLastPara="1" rIns="68575" wrap="square" tIns="34275">
            <a:noAutofit/>
          </a:bodyPr>
          <a:lstStyle/>
          <a:p>
            <a:pPr indent="0" lvl="0" marL="0" rtl="0" algn="l">
              <a:spcBef>
                <a:spcPts val="0"/>
              </a:spcBef>
              <a:spcAft>
                <a:spcPts val="0"/>
              </a:spcAft>
              <a:buClr>
                <a:schemeClr val="dk1"/>
              </a:buClr>
              <a:buSzPts val="720"/>
              <a:buFont typeface="Arial"/>
              <a:buNone/>
            </a:pPr>
            <a:r>
              <a:rPr b="1" lang="en" sz="2500">
                <a:solidFill>
                  <a:srgbClr val="00478E"/>
                </a:solidFill>
              </a:rPr>
              <a:t>ROAM</a:t>
            </a:r>
            <a:endParaRPr sz="2500">
              <a:solidFill>
                <a:schemeClr val="accent5"/>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sp>
        <p:nvSpPr>
          <p:cNvPr id="129" name="Google Shape;129;p19"/>
          <p:cNvSpPr txBox="1"/>
          <p:nvPr>
            <p:ph idx="1" type="body"/>
          </p:nvPr>
        </p:nvSpPr>
        <p:spPr>
          <a:xfrm>
            <a:off x="628650" y="827069"/>
            <a:ext cx="7886700" cy="3577200"/>
          </a:xfrm>
          <a:prstGeom prst="rect">
            <a:avLst/>
          </a:prstGeom>
        </p:spPr>
        <p:txBody>
          <a:bodyPr anchorCtr="0" anchor="t" bIns="34275" lIns="68575" spcFirstLastPara="1" rIns="68575" wrap="square" tIns="34275">
            <a:normAutofit/>
          </a:bodyPr>
          <a:lstStyle/>
          <a:p>
            <a:pPr indent="-234950" lvl="0" marL="342900" rtl="0" algn="l">
              <a:spcBef>
                <a:spcPts val="800"/>
              </a:spcBef>
              <a:spcAft>
                <a:spcPts val="0"/>
              </a:spcAft>
              <a:buClr>
                <a:srgbClr val="004B96"/>
              </a:buClr>
              <a:buSzPts val="1100"/>
              <a:buChar char="•"/>
            </a:pPr>
            <a:r>
              <a:rPr lang="en" sz="1900">
                <a:solidFill>
                  <a:srgbClr val="004B96"/>
                </a:solidFill>
              </a:rPr>
              <a:t>A factor graph is solved via incremental smoothing and mapping (iSAM), yielding estimates of the Chaser/Target states and Target inertia tensor.</a:t>
            </a:r>
            <a:endParaRPr sz="1300">
              <a:solidFill>
                <a:srgbClr val="004B96"/>
              </a:solidFill>
            </a:endParaRPr>
          </a:p>
        </p:txBody>
      </p:sp>
      <p:grpSp>
        <p:nvGrpSpPr>
          <p:cNvPr id="130" name="Google Shape;130;p19"/>
          <p:cNvGrpSpPr/>
          <p:nvPr/>
        </p:nvGrpSpPr>
        <p:grpSpPr>
          <a:xfrm>
            <a:off x="1248873" y="2259742"/>
            <a:ext cx="4428988" cy="2824134"/>
            <a:chOff x="373928" y="-425287"/>
            <a:chExt cx="8491157" cy="5681220"/>
          </a:xfrm>
        </p:grpSpPr>
        <p:grpSp>
          <p:nvGrpSpPr>
            <p:cNvPr id="131" name="Google Shape;131;p19"/>
            <p:cNvGrpSpPr/>
            <p:nvPr/>
          </p:nvGrpSpPr>
          <p:grpSpPr>
            <a:xfrm rot="829334">
              <a:off x="908054" y="3091180"/>
              <a:ext cx="3114166" cy="1150151"/>
              <a:chOff x="1247750" y="3553793"/>
              <a:chExt cx="3114300" cy="1150200"/>
            </a:xfrm>
          </p:grpSpPr>
          <p:sp>
            <p:nvSpPr>
              <p:cNvPr id="132" name="Google Shape;132;p19"/>
              <p:cNvSpPr/>
              <p:nvPr/>
            </p:nvSpPr>
            <p:spPr>
              <a:xfrm rot="-4644378">
                <a:off x="2560674" y="2587752"/>
                <a:ext cx="488452" cy="3082282"/>
              </a:xfrm>
              <a:prstGeom prst="curvedRightArrow">
                <a:avLst>
                  <a:gd fmla="val 48614" name="adj1"/>
                  <a:gd fmla="val 132730" name="adj2"/>
                  <a:gd fmla="val 38212" name="adj3"/>
                </a:avLst>
              </a:prstGeom>
              <a:solidFill>
                <a:srgbClr val="666666"/>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133" name="Google Shape;133;p19"/>
              <p:cNvSpPr/>
              <p:nvPr/>
            </p:nvSpPr>
            <p:spPr>
              <a:xfrm>
                <a:off x="2386767" y="4238625"/>
                <a:ext cx="449100" cy="243900"/>
              </a:xfrm>
              <a:prstGeom prst="rect">
                <a:avLst/>
              </a:prstGeom>
              <a:solidFill>
                <a:srgbClr val="FFFFFF"/>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grpSp>
        <p:grpSp>
          <p:nvGrpSpPr>
            <p:cNvPr id="134" name="Google Shape;134;p19"/>
            <p:cNvGrpSpPr/>
            <p:nvPr/>
          </p:nvGrpSpPr>
          <p:grpSpPr>
            <a:xfrm rot="829334">
              <a:off x="795188" y="268522"/>
              <a:ext cx="6328540" cy="4293602"/>
              <a:chOff x="792732" y="410216"/>
              <a:chExt cx="6328811" cy="4293787"/>
            </a:xfrm>
          </p:grpSpPr>
          <p:sp>
            <p:nvSpPr>
              <p:cNvPr id="135" name="Google Shape;135;p19"/>
              <p:cNvSpPr/>
              <p:nvPr/>
            </p:nvSpPr>
            <p:spPr>
              <a:xfrm flipH="1" rot="-6998646">
                <a:off x="2335385" y="2601328"/>
                <a:ext cx="778018" cy="673101"/>
              </a:xfrm>
              <a:prstGeom prst="triangle">
                <a:avLst>
                  <a:gd fmla="val 50000" name="adj"/>
                </a:avLst>
              </a:prstGeom>
              <a:solidFill>
                <a:srgbClr val="EEEEEE"/>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136" name="Google Shape;136;p19"/>
              <p:cNvSpPr/>
              <p:nvPr/>
            </p:nvSpPr>
            <p:spPr>
              <a:xfrm flipH="1" rot="-1593903">
                <a:off x="1089669" y="2670007"/>
                <a:ext cx="1737425" cy="1737291"/>
              </a:xfrm>
              <a:prstGeom prst="cube">
                <a:avLst>
                  <a:gd fmla="val 25000" name="adj"/>
                </a:avLst>
              </a:prstGeom>
              <a:solidFill>
                <a:srgbClr val="EFEFEF"/>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137" name="Google Shape;137;p19"/>
              <p:cNvSpPr/>
              <p:nvPr/>
            </p:nvSpPr>
            <p:spPr>
              <a:xfrm flipH="1" rot="-6333893">
                <a:off x="5182885" y="611567"/>
                <a:ext cx="1737416" cy="1737496"/>
              </a:xfrm>
              <a:prstGeom prst="cube">
                <a:avLst>
                  <a:gd fmla="val 25000" name="adj"/>
                </a:avLst>
              </a:prstGeom>
              <a:solidFill>
                <a:srgbClr val="EFEFEF"/>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grpSp>
        <p:pic>
          <p:nvPicPr>
            <p:cNvPr id="138" name="Google Shape;138;p19"/>
            <p:cNvPicPr preferRelativeResize="0"/>
            <p:nvPr/>
          </p:nvPicPr>
          <p:blipFill>
            <a:blip r:embed="rId3">
              <a:alphaModFix/>
            </a:blip>
            <a:stretch>
              <a:fillRect/>
            </a:stretch>
          </p:blipFill>
          <p:spPr>
            <a:xfrm>
              <a:off x="1754159" y="2858454"/>
              <a:ext cx="283700" cy="289375"/>
            </a:xfrm>
            <a:prstGeom prst="rect">
              <a:avLst/>
            </a:prstGeom>
            <a:noFill/>
            <a:ln>
              <a:noFill/>
            </a:ln>
          </p:spPr>
        </p:pic>
        <p:pic>
          <p:nvPicPr>
            <p:cNvPr id="139" name="Google Shape;139;p19"/>
            <p:cNvPicPr preferRelativeResize="0"/>
            <p:nvPr/>
          </p:nvPicPr>
          <p:blipFill>
            <a:blip r:embed="rId3">
              <a:alphaModFix/>
            </a:blip>
            <a:stretch>
              <a:fillRect/>
            </a:stretch>
          </p:blipFill>
          <p:spPr>
            <a:xfrm>
              <a:off x="6335515" y="1491532"/>
              <a:ext cx="283700" cy="289375"/>
            </a:xfrm>
            <a:prstGeom prst="rect">
              <a:avLst/>
            </a:prstGeom>
            <a:noFill/>
            <a:ln>
              <a:noFill/>
            </a:ln>
          </p:spPr>
        </p:pic>
        <p:grpSp>
          <p:nvGrpSpPr>
            <p:cNvPr id="140" name="Google Shape;140;p19"/>
            <p:cNvGrpSpPr/>
            <p:nvPr/>
          </p:nvGrpSpPr>
          <p:grpSpPr>
            <a:xfrm rot="829334">
              <a:off x="1837060" y="2635709"/>
              <a:ext cx="929360" cy="1321493"/>
              <a:chOff x="2093175" y="3148050"/>
              <a:chExt cx="929400" cy="1321550"/>
            </a:xfrm>
          </p:grpSpPr>
          <p:cxnSp>
            <p:nvCxnSpPr>
              <p:cNvPr id="141" name="Google Shape;141;p19"/>
              <p:cNvCxnSpPr/>
              <p:nvPr/>
            </p:nvCxnSpPr>
            <p:spPr>
              <a:xfrm flipH="1" rot="10800000">
                <a:off x="2093175" y="3148050"/>
                <a:ext cx="929400" cy="477300"/>
              </a:xfrm>
              <a:prstGeom prst="straightConnector1">
                <a:avLst/>
              </a:prstGeom>
              <a:noFill/>
              <a:ln cap="flat" cmpd="sng" w="28575">
                <a:solidFill>
                  <a:srgbClr val="FF0000"/>
                </a:solidFill>
                <a:prstDash val="solid"/>
                <a:round/>
                <a:headEnd len="med" w="med" type="none"/>
                <a:tailEnd len="med" w="med" type="triangle"/>
              </a:ln>
            </p:spPr>
          </p:cxnSp>
          <p:cxnSp>
            <p:nvCxnSpPr>
              <p:cNvPr id="142" name="Google Shape;142;p19"/>
              <p:cNvCxnSpPr/>
              <p:nvPr/>
            </p:nvCxnSpPr>
            <p:spPr>
              <a:xfrm>
                <a:off x="2098675" y="3621200"/>
                <a:ext cx="420900" cy="848400"/>
              </a:xfrm>
              <a:prstGeom prst="straightConnector1">
                <a:avLst/>
              </a:prstGeom>
              <a:noFill/>
              <a:ln cap="flat" cmpd="sng" w="28575">
                <a:solidFill>
                  <a:srgbClr val="0000FF"/>
                </a:solidFill>
                <a:prstDash val="solid"/>
                <a:round/>
                <a:headEnd len="med" w="med" type="none"/>
                <a:tailEnd len="med" w="med" type="triangle"/>
              </a:ln>
            </p:spPr>
          </p:cxnSp>
          <p:cxnSp>
            <p:nvCxnSpPr>
              <p:cNvPr id="143" name="Google Shape;143;p19"/>
              <p:cNvCxnSpPr/>
              <p:nvPr/>
            </p:nvCxnSpPr>
            <p:spPr>
              <a:xfrm>
                <a:off x="2106950" y="3621200"/>
                <a:ext cx="450600" cy="131700"/>
              </a:xfrm>
              <a:prstGeom prst="straightConnector1">
                <a:avLst/>
              </a:prstGeom>
              <a:noFill/>
              <a:ln cap="flat" cmpd="sng" w="28575">
                <a:solidFill>
                  <a:srgbClr val="00FF00"/>
                </a:solidFill>
                <a:prstDash val="solid"/>
                <a:round/>
                <a:headEnd len="med" w="med" type="none"/>
                <a:tailEnd len="med" w="med" type="triangle"/>
              </a:ln>
            </p:spPr>
          </p:cxnSp>
        </p:grpSp>
        <p:cxnSp>
          <p:nvCxnSpPr>
            <p:cNvPr id="144" name="Google Shape;144;p19"/>
            <p:cNvCxnSpPr/>
            <p:nvPr/>
          </p:nvCxnSpPr>
          <p:spPr>
            <a:xfrm flipH="1" rot="-9970956">
              <a:off x="2543672" y="1484676"/>
              <a:ext cx="2762234" cy="1407565"/>
            </a:xfrm>
            <a:prstGeom prst="straightConnector1">
              <a:avLst/>
            </a:prstGeom>
            <a:noFill/>
            <a:ln cap="flat" cmpd="sng" w="28575">
              <a:solidFill>
                <a:srgbClr val="000000"/>
              </a:solidFill>
              <a:prstDash val="dash"/>
              <a:round/>
              <a:headEnd len="med" w="med" type="none"/>
              <a:tailEnd len="med" w="med" type="triangle"/>
            </a:ln>
          </p:spPr>
        </p:cxnSp>
        <p:grpSp>
          <p:nvGrpSpPr>
            <p:cNvPr id="145" name="Google Shape;145;p19"/>
            <p:cNvGrpSpPr/>
            <p:nvPr/>
          </p:nvGrpSpPr>
          <p:grpSpPr>
            <a:xfrm rot="829334">
              <a:off x="2066778" y="1904299"/>
              <a:ext cx="1055055" cy="671671"/>
              <a:chOff x="1667475" y="2953650"/>
              <a:chExt cx="1055100" cy="671700"/>
            </a:xfrm>
          </p:grpSpPr>
          <p:cxnSp>
            <p:nvCxnSpPr>
              <p:cNvPr id="146" name="Google Shape;146;p19"/>
              <p:cNvCxnSpPr/>
              <p:nvPr/>
            </p:nvCxnSpPr>
            <p:spPr>
              <a:xfrm flipH="1" rot="10800000">
                <a:off x="2093175" y="3304650"/>
                <a:ext cx="629400" cy="320700"/>
              </a:xfrm>
              <a:prstGeom prst="straightConnector1">
                <a:avLst/>
              </a:prstGeom>
              <a:noFill/>
              <a:ln cap="flat" cmpd="sng" w="28575">
                <a:solidFill>
                  <a:srgbClr val="0000FF"/>
                </a:solidFill>
                <a:prstDash val="solid"/>
                <a:round/>
                <a:headEnd len="med" w="med" type="none"/>
                <a:tailEnd len="med" w="med" type="triangle"/>
              </a:ln>
            </p:spPr>
          </p:cxnSp>
          <p:cxnSp>
            <p:nvCxnSpPr>
              <p:cNvPr id="147" name="Google Shape;147;p19"/>
              <p:cNvCxnSpPr/>
              <p:nvPr/>
            </p:nvCxnSpPr>
            <p:spPr>
              <a:xfrm rot="10800000">
                <a:off x="1779575" y="2953650"/>
                <a:ext cx="326100" cy="671700"/>
              </a:xfrm>
              <a:prstGeom prst="straightConnector1">
                <a:avLst/>
              </a:prstGeom>
              <a:noFill/>
              <a:ln cap="flat" cmpd="sng" w="28575">
                <a:solidFill>
                  <a:srgbClr val="00FF00"/>
                </a:solidFill>
                <a:prstDash val="solid"/>
                <a:round/>
                <a:headEnd len="med" w="med" type="none"/>
                <a:tailEnd len="med" w="med" type="triangle"/>
              </a:ln>
            </p:spPr>
          </p:cxnSp>
          <p:cxnSp>
            <p:nvCxnSpPr>
              <p:cNvPr id="148" name="Google Shape;148;p19"/>
              <p:cNvCxnSpPr/>
              <p:nvPr/>
            </p:nvCxnSpPr>
            <p:spPr>
              <a:xfrm rot="10800000">
                <a:off x="1667475" y="3500600"/>
                <a:ext cx="425700" cy="120600"/>
              </a:xfrm>
              <a:prstGeom prst="straightConnector1">
                <a:avLst/>
              </a:prstGeom>
              <a:noFill/>
              <a:ln cap="flat" cmpd="sng" w="28575">
                <a:solidFill>
                  <a:srgbClr val="FF0000"/>
                </a:solidFill>
                <a:prstDash val="solid"/>
                <a:round/>
                <a:headEnd len="med" w="med" type="none"/>
                <a:tailEnd len="med" w="med" type="triangle"/>
              </a:ln>
            </p:spPr>
          </p:cxnSp>
        </p:grpSp>
        <p:sp>
          <p:nvSpPr>
            <p:cNvPr id="149" name="Google Shape;149;p19"/>
            <p:cNvSpPr/>
            <p:nvPr/>
          </p:nvSpPr>
          <p:spPr>
            <a:xfrm rot="838761">
              <a:off x="5384231" y="1548644"/>
              <a:ext cx="73270" cy="73270"/>
            </a:xfrm>
            <a:prstGeom prst="ellipse">
              <a:avLst/>
            </a:prstGeom>
            <a:solidFill>
              <a:srgbClr val="00FFFF"/>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150" name="Google Shape;150;p19"/>
            <p:cNvSpPr/>
            <p:nvPr/>
          </p:nvSpPr>
          <p:spPr>
            <a:xfrm rot="838761">
              <a:off x="5480755" y="1462686"/>
              <a:ext cx="73270" cy="73270"/>
            </a:xfrm>
            <a:prstGeom prst="ellipse">
              <a:avLst/>
            </a:prstGeom>
            <a:solidFill>
              <a:srgbClr val="00FFFF"/>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151" name="Google Shape;151;p19"/>
            <p:cNvSpPr/>
            <p:nvPr/>
          </p:nvSpPr>
          <p:spPr>
            <a:xfrm rot="838761">
              <a:off x="5582212" y="1356675"/>
              <a:ext cx="73270" cy="73270"/>
            </a:xfrm>
            <a:prstGeom prst="ellipse">
              <a:avLst/>
            </a:prstGeom>
            <a:solidFill>
              <a:srgbClr val="00FFFF"/>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152" name="Google Shape;152;p19"/>
            <p:cNvSpPr/>
            <p:nvPr/>
          </p:nvSpPr>
          <p:spPr>
            <a:xfrm rot="838761">
              <a:off x="5689896" y="1257165"/>
              <a:ext cx="73270" cy="73270"/>
            </a:xfrm>
            <a:prstGeom prst="ellipse">
              <a:avLst/>
            </a:prstGeom>
            <a:solidFill>
              <a:srgbClr val="00FFFF"/>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153" name="Google Shape;153;p19"/>
            <p:cNvSpPr/>
            <p:nvPr/>
          </p:nvSpPr>
          <p:spPr>
            <a:xfrm rot="838761">
              <a:off x="5390263" y="1733459"/>
              <a:ext cx="73270" cy="73270"/>
            </a:xfrm>
            <a:prstGeom prst="ellipse">
              <a:avLst/>
            </a:prstGeom>
            <a:solidFill>
              <a:srgbClr val="00FFFF"/>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154" name="Google Shape;154;p19"/>
            <p:cNvSpPr/>
            <p:nvPr/>
          </p:nvSpPr>
          <p:spPr>
            <a:xfrm rot="838761">
              <a:off x="5486788" y="1647501"/>
              <a:ext cx="73270" cy="73270"/>
            </a:xfrm>
            <a:prstGeom prst="ellipse">
              <a:avLst/>
            </a:prstGeom>
            <a:solidFill>
              <a:srgbClr val="00FFFF"/>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155" name="Google Shape;155;p19"/>
            <p:cNvSpPr/>
            <p:nvPr/>
          </p:nvSpPr>
          <p:spPr>
            <a:xfrm rot="838761">
              <a:off x="5588244" y="1541490"/>
              <a:ext cx="73270" cy="73270"/>
            </a:xfrm>
            <a:prstGeom prst="ellipse">
              <a:avLst/>
            </a:prstGeom>
            <a:solidFill>
              <a:srgbClr val="00FFFF"/>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156" name="Google Shape;156;p19"/>
            <p:cNvSpPr/>
            <p:nvPr/>
          </p:nvSpPr>
          <p:spPr>
            <a:xfrm rot="838761">
              <a:off x="5695929" y="1441980"/>
              <a:ext cx="73270" cy="73270"/>
            </a:xfrm>
            <a:prstGeom prst="ellipse">
              <a:avLst/>
            </a:prstGeom>
            <a:solidFill>
              <a:srgbClr val="00FFFF"/>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157" name="Google Shape;157;p19"/>
            <p:cNvSpPr/>
            <p:nvPr/>
          </p:nvSpPr>
          <p:spPr>
            <a:xfrm rot="838761">
              <a:off x="5404570" y="1941575"/>
              <a:ext cx="73270" cy="73270"/>
            </a:xfrm>
            <a:prstGeom prst="ellipse">
              <a:avLst/>
            </a:prstGeom>
            <a:solidFill>
              <a:srgbClr val="00FFFF"/>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158" name="Google Shape;158;p19"/>
            <p:cNvSpPr/>
            <p:nvPr/>
          </p:nvSpPr>
          <p:spPr>
            <a:xfrm rot="838761">
              <a:off x="5501094" y="1855616"/>
              <a:ext cx="73270" cy="73270"/>
            </a:xfrm>
            <a:prstGeom prst="ellipse">
              <a:avLst/>
            </a:prstGeom>
            <a:solidFill>
              <a:srgbClr val="00FFFF"/>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159" name="Google Shape;159;p19"/>
            <p:cNvSpPr/>
            <p:nvPr/>
          </p:nvSpPr>
          <p:spPr>
            <a:xfrm rot="838761">
              <a:off x="5602551" y="1749606"/>
              <a:ext cx="73270" cy="73270"/>
            </a:xfrm>
            <a:prstGeom prst="ellipse">
              <a:avLst/>
            </a:prstGeom>
            <a:solidFill>
              <a:srgbClr val="00FFFF"/>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160" name="Google Shape;160;p19"/>
            <p:cNvSpPr/>
            <p:nvPr/>
          </p:nvSpPr>
          <p:spPr>
            <a:xfrm rot="838761">
              <a:off x="5710235" y="1650096"/>
              <a:ext cx="73270" cy="73270"/>
            </a:xfrm>
            <a:prstGeom prst="ellipse">
              <a:avLst/>
            </a:prstGeom>
            <a:solidFill>
              <a:srgbClr val="00FFFF"/>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161" name="Google Shape;161;p19"/>
            <p:cNvSpPr/>
            <p:nvPr/>
          </p:nvSpPr>
          <p:spPr>
            <a:xfrm rot="838761">
              <a:off x="5417225" y="2149284"/>
              <a:ext cx="73270" cy="73270"/>
            </a:xfrm>
            <a:prstGeom prst="ellipse">
              <a:avLst/>
            </a:prstGeom>
            <a:solidFill>
              <a:srgbClr val="00FFFF"/>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162" name="Google Shape;162;p19"/>
            <p:cNvSpPr/>
            <p:nvPr/>
          </p:nvSpPr>
          <p:spPr>
            <a:xfrm rot="838761">
              <a:off x="5513750" y="2063326"/>
              <a:ext cx="73270" cy="73270"/>
            </a:xfrm>
            <a:prstGeom prst="ellipse">
              <a:avLst/>
            </a:prstGeom>
            <a:solidFill>
              <a:srgbClr val="00FFFF"/>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163" name="Google Shape;163;p19"/>
            <p:cNvSpPr/>
            <p:nvPr/>
          </p:nvSpPr>
          <p:spPr>
            <a:xfrm rot="838761">
              <a:off x="5615206" y="1957315"/>
              <a:ext cx="73270" cy="73270"/>
            </a:xfrm>
            <a:prstGeom prst="ellipse">
              <a:avLst/>
            </a:prstGeom>
            <a:solidFill>
              <a:srgbClr val="00FFFF"/>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164" name="Google Shape;164;p19"/>
            <p:cNvSpPr/>
            <p:nvPr/>
          </p:nvSpPr>
          <p:spPr>
            <a:xfrm rot="838761">
              <a:off x="5722891" y="1857805"/>
              <a:ext cx="73270" cy="73270"/>
            </a:xfrm>
            <a:prstGeom prst="ellipse">
              <a:avLst/>
            </a:prstGeom>
            <a:solidFill>
              <a:srgbClr val="00FFFF"/>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165" name="Google Shape;165;p19"/>
            <p:cNvSpPr/>
            <p:nvPr/>
          </p:nvSpPr>
          <p:spPr>
            <a:xfrm rot="838761">
              <a:off x="5419976" y="2354557"/>
              <a:ext cx="73270" cy="73270"/>
            </a:xfrm>
            <a:prstGeom prst="ellipse">
              <a:avLst/>
            </a:prstGeom>
            <a:solidFill>
              <a:srgbClr val="00FFFF"/>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166" name="Google Shape;166;p19"/>
            <p:cNvSpPr/>
            <p:nvPr/>
          </p:nvSpPr>
          <p:spPr>
            <a:xfrm rot="838761">
              <a:off x="5516501" y="2268599"/>
              <a:ext cx="73270" cy="73270"/>
            </a:xfrm>
            <a:prstGeom prst="ellipse">
              <a:avLst/>
            </a:prstGeom>
            <a:solidFill>
              <a:srgbClr val="00FFFF"/>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167" name="Google Shape;167;p19"/>
            <p:cNvSpPr/>
            <p:nvPr/>
          </p:nvSpPr>
          <p:spPr>
            <a:xfrm rot="838761">
              <a:off x="5617957" y="2162588"/>
              <a:ext cx="73270" cy="73270"/>
            </a:xfrm>
            <a:prstGeom prst="ellipse">
              <a:avLst/>
            </a:prstGeom>
            <a:solidFill>
              <a:srgbClr val="00FFFF"/>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168" name="Google Shape;168;p19"/>
            <p:cNvSpPr/>
            <p:nvPr/>
          </p:nvSpPr>
          <p:spPr>
            <a:xfrm rot="838761">
              <a:off x="5725642" y="2063078"/>
              <a:ext cx="73270" cy="73270"/>
            </a:xfrm>
            <a:prstGeom prst="ellipse">
              <a:avLst/>
            </a:prstGeom>
            <a:solidFill>
              <a:srgbClr val="00FFFF"/>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169" name="Google Shape;169;p19"/>
            <p:cNvSpPr/>
            <p:nvPr/>
          </p:nvSpPr>
          <p:spPr>
            <a:xfrm rot="838761">
              <a:off x="5418628" y="2537557"/>
              <a:ext cx="73270" cy="73270"/>
            </a:xfrm>
            <a:prstGeom prst="ellipse">
              <a:avLst/>
            </a:prstGeom>
            <a:solidFill>
              <a:srgbClr val="00FFFF"/>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170" name="Google Shape;170;p19"/>
            <p:cNvSpPr/>
            <p:nvPr/>
          </p:nvSpPr>
          <p:spPr>
            <a:xfrm rot="838761">
              <a:off x="5515153" y="2451599"/>
              <a:ext cx="73270" cy="73270"/>
            </a:xfrm>
            <a:prstGeom prst="ellipse">
              <a:avLst/>
            </a:prstGeom>
            <a:solidFill>
              <a:srgbClr val="00FFFF"/>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171" name="Google Shape;171;p19"/>
            <p:cNvSpPr/>
            <p:nvPr/>
          </p:nvSpPr>
          <p:spPr>
            <a:xfrm rot="838761">
              <a:off x="5616609" y="2345588"/>
              <a:ext cx="73270" cy="73270"/>
            </a:xfrm>
            <a:prstGeom prst="ellipse">
              <a:avLst/>
            </a:prstGeom>
            <a:solidFill>
              <a:srgbClr val="00FFFF"/>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172" name="Google Shape;172;p19"/>
            <p:cNvSpPr/>
            <p:nvPr/>
          </p:nvSpPr>
          <p:spPr>
            <a:xfrm rot="838761">
              <a:off x="5724294" y="2246078"/>
              <a:ext cx="73270" cy="73270"/>
            </a:xfrm>
            <a:prstGeom prst="ellipse">
              <a:avLst/>
            </a:prstGeom>
            <a:solidFill>
              <a:srgbClr val="00FFFF"/>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grpSp>
          <p:nvGrpSpPr>
            <p:cNvPr id="173" name="Google Shape;173;p19"/>
            <p:cNvGrpSpPr/>
            <p:nvPr/>
          </p:nvGrpSpPr>
          <p:grpSpPr>
            <a:xfrm rot="-3908954">
              <a:off x="5508680" y="1243210"/>
              <a:ext cx="929497" cy="1321688"/>
              <a:chOff x="2093175" y="3148050"/>
              <a:chExt cx="929400" cy="1321550"/>
            </a:xfrm>
          </p:grpSpPr>
          <p:cxnSp>
            <p:nvCxnSpPr>
              <p:cNvPr id="174" name="Google Shape;174;p19"/>
              <p:cNvCxnSpPr/>
              <p:nvPr/>
            </p:nvCxnSpPr>
            <p:spPr>
              <a:xfrm flipH="1" rot="10800000">
                <a:off x="2093175" y="3148050"/>
                <a:ext cx="929400" cy="477300"/>
              </a:xfrm>
              <a:prstGeom prst="straightConnector1">
                <a:avLst/>
              </a:prstGeom>
              <a:noFill/>
              <a:ln cap="flat" cmpd="sng" w="28575">
                <a:solidFill>
                  <a:srgbClr val="FF0000"/>
                </a:solidFill>
                <a:prstDash val="solid"/>
                <a:round/>
                <a:headEnd len="med" w="med" type="none"/>
                <a:tailEnd len="med" w="med" type="triangle"/>
              </a:ln>
            </p:spPr>
          </p:cxnSp>
          <p:cxnSp>
            <p:nvCxnSpPr>
              <p:cNvPr id="175" name="Google Shape;175;p19"/>
              <p:cNvCxnSpPr/>
              <p:nvPr/>
            </p:nvCxnSpPr>
            <p:spPr>
              <a:xfrm>
                <a:off x="2098675" y="3621200"/>
                <a:ext cx="420900" cy="848400"/>
              </a:xfrm>
              <a:prstGeom prst="straightConnector1">
                <a:avLst/>
              </a:prstGeom>
              <a:noFill/>
              <a:ln cap="flat" cmpd="sng" w="28575">
                <a:solidFill>
                  <a:srgbClr val="0000FF"/>
                </a:solidFill>
                <a:prstDash val="solid"/>
                <a:round/>
                <a:headEnd len="med" w="med" type="none"/>
                <a:tailEnd len="med" w="med" type="triangle"/>
              </a:ln>
            </p:spPr>
          </p:cxnSp>
          <p:cxnSp>
            <p:nvCxnSpPr>
              <p:cNvPr id="176" name="Google Shape;176;p19"/>
              <p:cNvCxnSpPr/>
              <p:nvPr/>
            </p:nvCxnSpPr>
            <p:spPr>
              <a:xfrm flipH="1" rot="-6063229">
                <a:off x="2231924" y="3469543"/>
                <a:ext cx="223751" cy="438913"/>
              </a:xfrm>
              <a:prstGeom prst="straightConnector1">
                <a:avLst/>
              </a:prstGeom>
              <a:noFill/>
              <a:ln cap="flat" cmpd="sng" w="28575">
                <a:solidFill>
                  <a:srgbClr val="00FF00"/>
                </a:solidFill>
                <a:prstDash val="solid"/>
                <a:round/>
                <a:headEnd len="med" w="med" type="none"/>
                <a:tailEnd len="med" w="med" type="triangle"/>
              </a:ln>
            </p:spPr>
          </p:cxnSp>
        </p:grpSp>
        <p:grpSp>
          <p:nvGrpSpPr>
            <p:cNvPr id="177" name="Google Shape;177;p19"/>
            <p:cNvGrpSpPr/>
            <p:nvPr/>
          </p:nvGrpSpPr>
          <p:grpSpPr>
            <a:xfrm rot="-3908954">
              <a:off x="6361910" y="650316"/>
              <a:ext cx="929497" cy="1321688"/>
              <a:chOff x="2093175" y="3148050"/>
              <a:chExt cx="929400" cy="1321550"/>
            </a:xfrm>
          </p:grpSpPr>
          <p:cxnSp>
            <p:nvCxnSpPr>
              <p:cNvPr id="178" name="Google Shape;178;p19"/>
              <p:cNvCxnSpPr/>
              <p:nvPr/>
            </p:nvCxnSpPr>
            <p:spPr>
              <a:xfrm flipH="1" rot="10800000">
                <a:off x="2093175" y="3148050"/>
                <a:ext cx="929400" cy="477300"/>
              </a:xfrm>
              <a:prstGeom prst="straightConnector1">
                <a:avLst/>
              </a:prstGeom>
              <a:noFill/>
              <a:ln cap="flat" cmpd="sng" w="28575">
                <a:solidFill>
                  <a:srgbClr val="FF0000"/>
                </a:solidFill>
                <a:prstDash val="solid"/>
                <a:round/>
                <a:headEnd len="med" w="med" type="none"/>
                <a:tailEnd len="med" w="med" type="triangle"/>
              </a:ln>
            </p:spPr>
          </p:cxnSp>
          <p:cxnSp>
            <p:nvCxnSpPr>
              <p:cNvPr id="179" name="Google Shape;179;p19"/>
              <p:cNvCxnSpPr/>
              <p:nvPr/>
            </p:nvCxnSpPr>
            <p:spPr>
              <a:xfrm>
                <a:off x="2098675" y="3621200"/>
                <a:ext cx="420900" cy="848400"/>
              </a:xfrm>
              <a:prstGeom prst="straightConnector1">
                <a:avLst/>
              </a:prstGeom>
              <a:noFill/>
              <a:ln cap="flat" cmpd="sng" w="28575">
                <a:solidFill>
                  <a:srgbClr val="0000FF"/>
                </a:solidFill>
                <a:prstDash val="solid"/>
                <a:round/>
                <a:headEnd len="med" w="med" type="none"/>
                <a:tailEnd len="med" w="med" type="triangle"/>
              </a:ln>
            </p:spPr>
          </p:cxnSp>
          <p:cxnSp>
            <p:nvCxnSpPr>
              <p:cNvPr id="180" name="Google Shape;180;p19"/>
              <p:cNvCxnSpPr/>
              <p:nvPr/>
            </p:nvCxnSpPr>
            <p:spPr>
              <a:xfrm flipH="1" rot="-6060318">
                <a:off x="2243558" y="3455361"/>
                <a:ext cx="265584" cy="497278"/>
              </a:xfrm>
              <a:prstGeom prst="straightConnector1">
                <a:avLst/>
              </a:prstGeom>
              <a:noFill/>
              <a:ln cap="flat" cmpd="sng" w="28575">
                <a:solidFill>
                  <a:srgbClr val="00FF00"/>
                </a:solidFill>
                <a:prstDash val="solid"/>
                <a:round/>
                <a:headEnd len="med" w="med" type="none"/>
                <a:tailEnd len="med" w="med" type="triangle"/>
              </a:ln>
            </p:spPr>
          </p:cxnSp>
        </p:grpSp>
        <p:sp>
          <p:nvSpPr>
            <p:cNvPr id="181" name="Google Shape;181;p19"/>
            <p:cNvSpPr txBox="1"/>
            <p:nvPr/>
          </p:nvSpPr>
          <p:spPr>
            <a:xfrm rot="-849">
              <a:off x="606511" y="3866918"/>
              <a:ext cx="1214100" cy="380100"/>
            </a:xfrm>
            <a:prstGeom prst="rect">
              <a:avLst/>
            </a:prstGeom>
            <a:noFill/>
            <a:ln>
              <a:noFill/>
            </a:ln>
          </p:spPr>
          <p:txBody>
            <a:bodyPr anchorCtr="0" anchor="t" bIns="68575" lIns="68575" spcFirstLastPara="1" rIns="68575" wrap="square" tIns="68575">
              <a:noAutofit/>
            </a:bodyPr>
            <a:lstStyle/>
            <a:p>
              <a:pPr indent="0" lvl="0" marL="0" rtl="0" algn="l">
                <a:spcBef>
                  <a:spcPts val="0"/>
                </a:spcBef>
                <a:spcAft>
                  <a:spcPts val="0"/>
                </a:spcAft>
                <a:buNone/>
              </a:pPr>
              <a:r>
                <a:rPr b="1" lang="en" sz="1100">
                  <a:solidFill>
                    <a:srgbClr val="004B96"/>
                  </a:solidFill>
                </a:rPr>
                <a:t>Chaser</a:t>
              </a:r>
              <a:endParaRPr b="1" sz="1100">
                <a:solidFill>
                  <a:srgbClr val="004B96"/>
                </a:solidFill>
              </a:endParaRPr>
            </a:p>
          </p:txBody>
        </p:sp>
        <p:pic>
          <p:nvPicPr>
            <p:cNvPr id="182" name="Google Shape;182;p19"/>
            <p:cNvPicPr preferRelativeResize="0"/>
            <p:nvPr/>
          </p:nvPicPr>
          <p:blipFill>
            <a:blip r:embed="rId4">
              <a:alphaModFix/>
            </a:blip>
            <a:stretch>
              <a:fillRect/>
            </a:stretch>
          </p:blipFill>
          <p:spPr>
            <a:xfrm rot="5">
              <a:off x="5872422" y="2279792"/>
              <a:ext cx="381575" cy="363553"/>
            </a:xfrm>
            <a:prstGeom prst="rect">
              <a:avLst/>
            </a:prstGeom>
            <a:noFill/>
            <a:ln>
              <a:noFill/>
            </a:ln>
          </p:spPr>
        </p:pic>
        <p:pic>
          <p:nvPicPr>
            <p:cNvPr id="183" name="Google Shape;183;p19"/>
            <p:cNvPicPr preferRelativeResize="0"/>
            <p:nvPr/>
          </p:nvPicPr>
          <p:blipFill>
            <a:blip r:embed="rId5">
              <a:alphaModFix/>
            </a:blip>
            <a:stretch>
              <a:fillRect/>
            </a:stretch>
          </p:blipFill>
          <p:spPr>
            <a:xfrm>
              <a:off x="1441561" y="2603302"/>
              <a:ext cx="381575" cy="326125"/>
            </a:xfrm>
            <a:prstGeom prst="rect">
              <a:avLst/>
            </a:prstGeom>
            <a:noFill/>
            <a:ln>
              <a:noFill/>
            </a:ln>
          </p:spPr>
        </p:pic>
        <p:pic>
          <p:nvPicPr>
            <p:cNvPr id="184" name="Google Shape;184;p19"/>
            <p:cNvPicPr preferRelativeResize="0"/>
            <p:nvPr/>
          </p:nvPicPr>
          <p:blipFill rotWithShape="1">
            <a:blip r:embed="rId6">
              <a:alphaModFix/>
            </a:blip>
            <a:srcRect b="0" l="18923" r="0" t="0"/>
            <a:stretch/>
          </p:blipFill>
          <p:spPr>
            <a:xfrm rot="-3">
              <a:off x="6804748" y="1252143"/>
              <a:ext cx="283700" cy="299459"/>
            </a:xfrm>
            <a:prstGeom prst="rect">
              <a:avLst/>
            </a:prstGeom>
            <a:noFill/>
            <a:ln>
              <a:noFill/>
            </a:ln>
          </p:spPr>
        </p:pic>
        <p:pic>
          <p:nvPicPr>
            <p:cNvPr id="185" name="Google Shape;185;p19"/>
            <p:cNvPicPr preferRelativeResize="0"/>
            <p:nvPr/>
          </p:nvPicPr>
          <p:blipFill>
            <a:blip r:embed="rId7">
              <a:alphaModFix/>
            </a:blip>
            <a:stretch>
              <a:fillRect/>
            </a:stretch>
          </p:blipFill>
          <p:spPr>
            <a:xfrm>
              <a:off x="2416531" y="1883208"/>
              <a:ext cx="336487" cy="299450"/>
            </a:xfrm>
            <a:prstGeom prst="rect">
              <a:avLst/>
            </a:prstGeom>
            <a:noFill/>
            <a:ln>
              <a:noFill/>
            </a:ln>
          </p:spPr>
        </p:pic>
        <p:sp>
          <p:nvSpPr>
            <p:cNvPr id="186" name="Google Shape;186;p19"/>
            <p:cNvSpPr txBox="1"/>
            <p:nvPr/>
          </p:nvSpPr>
          <p:spPr>
            <a:xfrm rot="-1372">
              <a:off x="4528363" y="2091553"/>
              <a:ext cx="1503300" cy="380100"/>
            </a:xfrm>
            <a:prstGeom prst="rect">
              <a:avLst/>
            </a:prstGeom>
            <a:noFill/>
            <a:ln>
              <a:noFill/>
            </a:ln>
          </p:spPr>
          <p:txBody>
            <a:bodyPr anchorCtr="0" anchor="t" bIns="68575" lIns="68575" spcFirstLastPara="1" rIns="68575" wrap="square" tIns="68575">
              <a:noAutofit/>
            </a:bodyPr>
            <a:lstStyle/>
            <a:p>
              <a:pPr indent="0" lvl="0" marL="0" rtl="0" algn="l">
                <a:spcBef>
                  <a:spcPts val="0"/>
                </a:spcBef>
                <a:spcAft>
                  <a:spcPts val="0"/>
                </a:spcAft>
                <a:buNone/>
              </a:pPr>
              <a:r>
                <a:rPr b="1" lang="en" sz="1100">
                  <a:solidFill>
                    <a:srgbClr val="004B96"/>
                  </a:solidFill>
                </a:rPr>
                <a:t>Point Cloud</a:t>
              </a:r>
              <a:endParaRPr b="1" sz="1100">
                <a:solidFill>
                  <a:srgbClr val="004B96"/>
                </a:solidFill>
              </a:endParaRPr>
            </a:p>
          </p:txBody>
        </p:sp>
        <p:grpSp>
          <p:nvGrpSpPr>
            <p:cNvPr id="187" name="Google Shape;187;p19"/>
            <p:cNvGrpSpPr/>
            <p:nvPr/>
          </p:nvGrpSpPr>
          <p:grpSpPr>
            <a:xfrm rot="829334">
              <a:off x="5402072" y="727026"/>
              <a:ext cx="3080171" cy="3578247"/>
              <a:chOff x="5337525" y="153192"/>
              <a:chExt cx="3080303" cy="3578400"/>
            </a:xfrm>
          </p:grpSpPr>
          <p:sp>
            <p:nvSpPr>
              <p:cNvPr id="188" name="Google Shape;188;p19"/>
              <p:cNvSpPr/>
              <p:nvPr/>
            </p:nvSpPr>
            <p:spPr>
              <a:xfrm rot="-8806653">
                <a:off x="6296997" y="224317"/>
                <a:ext cx="1284562" cy="3436151"/>
              </a:xfrm>
              <a:prstGeom prst="curvedRightArrow">
                <a:avLst>
                  <a:gd fmla="val 7987" name="adj1"/>
                  <a:gd fmla="val 33395" name="adj2"/>
                  <a:gd fmla="val 24507" name="adj3"/>
                </a:avLst>
              </a:prstGeom>
              <a:solidFill>
                <a:srgbClr val="666666"/>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189" name="Google Shape;189;p19"/>
              <p:cNvSpPr/>
              <p:nvPr/>
            </p:nvSpPr>
            <p:spPr>
              <a:xfrm>
                <a:off x="5337525" y="2664000"/>
                <a:ext cx="1784100" cy="905100"/>
              </a:xfrm>
              <a:prstGeom prst="rect">
                <a:avLst/>
              </a:prstGeom>
              <a:solidFill>
                <a:srgbClr val="FFFFFF"/>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grpSp>
        <p:sp>
          <p:nvSpPr>
            <p:cNvPr id="190" name="Google Shape;190;p19"/>
            <p:cNvSpPr/>
            <p:nvPr/>
          </p:nvSpPr>
          <p:spPr>
            <a:xfrm rot="829678">
              <a:off x="6509253" y="2947039"/>
              <a:ext cx="1120886" cy="905222"/>
            </a:xfrm>
            <a:prstGeom prst="rect">
              <a:avLst/>
            </a:prstGeom>
            <a:solidFill>
              <a:srgbClr val="FFFFFF"/>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pic>
          <p:nvPicPr>
            <p:cNvPr id="191" name="Google Shape;191;p19"/>
            <p:cNvPicPr preferRelativeResize="0"/>
            <p:nvPr/>
          </p:nvPicPr>
          <p:blipFill>
            <a:blip r:embed="rId8">
              <a:alphaModFix/>
            </a:blip>
            <a:stretch>
              <a:fillRect/>
            </a:stretch>
          </p:blipFill>
          <p:spPr>
            <a:xfrm rot="3">
              <a:off x="1858033" y="4139159"/>
              <a:ext cx="1214200" cy="423822"/>
            </a:xfrm>
            <a:prstGeom prst="rect">
              <a:avLst/>
            </a:prstGeom>
            <a:noFill/>
            <a:ln>
              <a:noFill/>
            </a:ln>
          </p:spPr>
        </p:pic>
        <p:pic>
          <p:nvPicPr>
            <p:cNvPr id="192" name="Google Shape;192;p19"/>
            <p:cNvPicPr preferRelativeResize="0"/>
            <p:nvPr/>
          </p:nvPicPr>
          <p:blipFill>
            <a:blip r:embed="rId9">
              <a:alphaModFix/>
            </a:blip>
            <a:stretch>
              <a:fillRect/>
            </a:stretch>
          </p:blipFill>
          <p:spPr>
            <a:xfrm>
              <a:off x="7199693" y="2170294"/>
              <a:ext cx="581298" cy="299450"/>
            </a:xfrm>
            <a:prstGeom prst="rect">
              <a:avLst/>
            </a:prstGeom>
            <a:noFill/>
            <a:ln>
              <a:noFill/>
            </a:ln>
          </p:spPr>
        </p:pic>
        <p:grpSp>
          <p:nvGrpSpPr>
            <p:cNvPr id="193" name="Google Shape;193;p19"/>
            <p:cNvGrpSpPr/>
            <p:nvPr/>
          </p:nvGrpSpPr>
          <p:grpSpPr>
            <a:xfrm rot="6801485">
              <a:off x="4749467" y="3101119"/>
              <a:ext cx="1032938" cy="1129809"/>
              <a:chOff x="1814875" y="3294258"/>
              <a:chExt cx="1032876" cy="1129742"/>
            </a:xfrm>
          </p:grpSpPr>
          <p:cxnSp>
            <p:nvCxnSpPr>
              <p:cNvPr id="194" name="Google Shape;194;p19"/>
              <p:cNvCxnSpPr/>
              <p:nvPr/>
            </p:nvCxnSpPr>
            <p:spPr>
              <a:xfrm flipH="1" rot="-6506097">
                <a:off x="2486977" y="3057953"/>
                <a:ext cx="949" cy="784612"/>
              </a:xfrm>
              <a:prstGeom prst="straightConnector1">
                <a:avLst/>
              </a:prstGeom>
              <a:noFill/>
              <a:ln cap="flat" cmpd="sng" w="28575">
                <a:solidFill>
                  <a:srgbClr val="0000FF"/>
                </a:solidFill>
                <a:prstDash val="solid"/>
                <a:round/>
                <a:headEnd len="med" w="med" type="none"/>
                <a:tailEnd len="med" w="med" type="triangle"/>
              </a:ln>
            </p:spPr>
          </p:cxnSp>
          <p:cxnSp>
            <p:nvCxnSpPr>
              <p:cNvPr id="195" name="Google Shape;195;p19"/>
              <p:cNvCxnSpPr/>
              <p:nvPr/>
            </p:nvCxnSpPr>
            <p:spPr>
              <a:xfrm rot="3998579">
                <a:off x="1733221" y="3868006"/>
                <a:ext cx="740807" cy="309189"/>
              </a:xfrm>
              <a:prstGeom prst="straightConnector1">
                <a:avLst/>
              </a:prstGeom>
              <a:noFill/>
              <a:ln cap="flat" cmpd="sng" w="28575">
                <a:solidFill>
                  <a:srgbClr val="00FF00"/>
                </a:solidFill>
                <a:prstDash val="solid"/>
                <a:round/>
                <a:headEnd len="med" w="med" type="none"/>
                <a:tailEnd len="med" w="med" type="triangle"/>
              </a:ln>
            </p:spPr>
          </p:cxnSp>
          <p:cxnSp>
            <p:nvCxnSpPr>
              <p:cNvPr id="196" name="Google Shape;196;p19"/>
              <p:cNvCxnSpPr/>
              <p:nvPr/>
            </p:nvCxnSpPr>
            <p:spPr>
              <a:xfrm flipH="1" rot="-6801549">
                <a:off x="2063991" y="3689814"/>
                <a:ext cx="801274" cy="414405"/>
              </a:xfrm>
              <a:prstGeom prst="straightConnector1">
                <a:avLst/>
              </a:prstGeom>
              <a:noFill/>
              <a:ln cap="flat" cmpd="sng" w="28575">
                <a:solidFill>
                  <a:srgbClr val="FF0000"/>
                </a:solidFill>
                <a:prstDash val="solid"/>
                <a:round/>
                <a:headEnd len="med" w="med" type="none"/>
                <a:tailEnd len="med" w="med" type="triangle"/>
              </a:ln>
            </p:spPr>
          </p:cxnSp>
        </p:grpSp>
        <p:pic>
          <p:nvPicPr>
            <p:cNvPr id="197" name="Google Shape;197;p19"/>
            <p:cNvPicPr preferRelativeResize="0"/>
            <p:nvPr/>
          </p:nvPicPr>
          <p:blipFill>
            <a:blip r:embed="rId10">
              <a:alphaModFix/>
            </a:blip>
            <a:stretch>
              <a:fillRect/>
            </a:stretch>
          </p:blipFill>
          <p:spPr>
            <a:xfrm>
              <a:off x="5580175" y="3267392"/>
              <a:ext cx="409150" cy="299450"/>
            </a:xfrm>
            <a:prstGeom prst="rect">
              <a:avLst/>
            </a:prstGeom>
            <a:noFill/>
            <a:ln>
              <a:noFill/>
            </a:ln>
          </p:spPr>
        </p:pic>
        <p:sp>
          <p:nvSpPr>
            <p:cNvPr id="198" name="Google Shape;198;p19"/>
            <p:cNvSpPr txBox="1"/>
            <p:nvPr/>
          </p:nvSpPr>
          <p:spPr>
            <a:xfrm rot="-739">
              <a:off x="5982370" y="2745405"/>
              <a:ext cx="1395600" cy="380100"/>
            </a:xfrm>
            <a:prstGeom prst="rect">
              <a:avLst/>
            </a:prstGeom>
            <a:noFill/>
            <a:ln>
              <a:noFill/>
            </a:ln>
          </p:spPr>
          <p:txBody>
            <a:bodyPr anchorCtr="0" anchor="t" bIns="68575" lIns="68575" spcFirstLastPara="1" rIns="68575" wrap="square" tIns="68575">
              <a:noAutofit/>
            </a:bodyPr>
            <a:lstStyle/>
            <a:p>
              <a:pPr indent="0" lvl="0" marL="0" rtl="0" algn="l">
                <a:spcBef>
                  <a:spcPts val="0"/>
                </a:spcBef>
                <a:spcAft>
                  <a:spcPts val="0"/>
                </a:spcAft>
                <a:buNone/>
              </a:pPr>
              <a:r>
                <a:rPr b="1" lang="en" sz="1100"/>
                <a:t>Target</a:t>
              </a:r>
              <a:endParaRPr b="1" sz="1100"/>
            </a:p>
          </p:txBody>
        </p:sp>
      </p:grpSp>
      <p:sp>
        <p:nvSpPr>
          <p:cNvPr id="199" name="Google Shape;199;p19"/>
          <p:cNvSpPr txBox="1"/>
          <p:nvPr/>
        </p:nvSpPr>
        <p:spPr>
          <a:xfrm>
            <a:off x="628650" y="1568513"/>
            <a:ext cx="3507000" cy="889800"/>
          </a:xfrm>
          <a:prstGeom prst="rect">
            <a:avLst/>
          </a:prstGeom>
          <a:noFill/>
          <a:ln>
            <a:noFill/>
          </a:ln>
        </p:spPr>
        <p:txBody>
          <a:bodyPr anchorCtr="0" anchor="t" bIns="68575" lIns="68575" spcFirstLastPara="1" rIns="68575" wrap="square" tIns="68575">
            <a:spAutoFit/>
          </a:bodyPr>
          <a:lstStyle/>
          <a:p>
            <a:pPr indent="-234950" lvl="1" marL="685800" rtl="0" algn="l">
              <a:lnSpc>
                <a:spcPct val="90000"/>
              </a:lnSpc>
              <a:spcBef>
                <a:spcPts val="400"/>
              </a:spcBef>
              <a:spcAft>
                <a:spcPts val="0"/>
              </a:spcAft>
              <a:buClr>
                <a:srgbClr val="004B96"/>
              </a:buClr>
              <a:buSzPts val="1100"/>
              <a:buChar char="•"/>
            </a:pPr>
            <a:r>
              <a:rPr lang="en" sz="1600">
                <a:solidFill>
                  <a:srgbClr val="004B96"/>
                </a:solidFill>
                <a:latin typeface="Calibri"/>
                <a:ea typeface="Calibri"/>
                <a:cs typeface="Calibri"/>
                <a:sym typeface="Calibri"/>
              </a:rPr>
              <a:t>Inputs:</a:t>
            </a:r>
            <a:endParaRPr sz="1600">
              <a:solidFill>
                <a:srgbClr val="004B96"/>
              </a:solidFill>
              <a:latin typeface="Calibri"/>
              <a:ea typeface="Calibri"/>
              <a:cs typeface="Calibri"/>
              <a:sym typeface="Calibri"/>
            </a:endParaRPr>
          </a:p>
          <a:p>
            <a:pPr indent="-234950" lvl="2" marL="1028700" rtl="0" algn="l">
              <a:lnSpc>
                <a:spcPct val="90000"/>
              </a:lnSpc>
              <a:spcBef>
                <a:spcPts val="0"/>
              </a:spcBef>
              <a:spcAft>
                <a:spcPts val="0"/>
              </a:spcAft>
              <a:buClr>
                <a:srgbClr val="004B96"/>
              </a:buClr>
              <a:buSzPts val="1100"/>
              <a:buChar char="•"/>
            </a:pPr>
            <a:r>
              <a:rPr lang="en" sz="1300">
                <a:solidFill>
                  <a:srgbClr val="004B96"/>
                </a:solidFill>
                <a:latin typeface="Calibri"/>
                <a:ea typeface="Calibri"/>
                <a:cs typeface="Calibri"/>
                <a:sym typeface="Calibri"/>
              </a:rPr>
              <a:t>IMU data (accel/gyro) at 62.5 Hz</a:t>
            </a:r>
            <a:endParaRPr sz="1300">
              <a:solidFill>
                <a:srgbClr val="004B96"/>
              </a:solidFill>
              <a:latin typeface="Calibri"/>
              <a:ea typeface="Calibri"/>
              <a:cs typeface="Calibri"/>
              <a:sym typeface="Calibri"/>
            </a:endParaRPr>
          </a:p>
          <a:p>
            <a:pPr indent="-234950" lvl="2" marL="1028700" rtl="0" algn="l">
              <a:lnSpc>
                <a:spcPct val="90000"/>
              </a:lnSpc>
              <a:spcBef>
                <a:spcPts val="0"/>
              </a:spcBef>
              <a:spcAft>
                <a:spcPts val="0"/>
              </a:spcAft>
              <a:buClr>
                <a:srgbClr val="004B96"/>
              </a:buClr>
              <a:buSzPts val="1100"/>
              <a:buChar char="•"/>
            </a:pPr>
            <a:r>
              <a:rPr lang="en" sz="1300">
                <a:solidFill>
                  <a:srgbClr val="004B96"/>
                </a:solidFill>
                <a:latin typeface="Calibri"/>
                <a:ea typeface="Calibri"/>
                <a:cs typeface="Calibri"/>
                <a:sym typeface="Calibri"/>
              </a:rPr>
              <a:t>HazCam point clouds at 1 Hz</a:t>
            </a:r>
            <a:endParaRPr sz="1300">
              <a:solidFill>
                <a:srgbClr val="004B96"/>
              </a:solidFill>
              <a:latin typeface="Calibri"/>
              <a:ea typeface="Calibri"/>
              <a:cs typeface="Calibri"/>
              <a:sym typeface="Calibri"/>
            </a:endParaRPr>
          </a:p>
          <a:p>
            <a:pPr indent="0" lvl="0" marL="0" rtl="0" algn="l">
              <a:spcBef>
                <a:spcPts val="0"/>
              </a:spcBef>
              <a:spcAft>
                <a:spcPts val="0"/>
              </a:spcAft>
              <a:buNone/>
            </a:pPr>
            <a:r>
              <a:t/>
            </a:r>
            <a:endParaRPr sz="1100">
              <a:solidFill>
                <a:srgbClr val="004B96"/>
              </a:solidFill>
              <a:latin typeface="Calibri"/>
              <a:ea typeface="Calibri"/>
              <a:cs typeface="Calibri"/>
              <a:sym typeface="Calibri"/>
            </a:endParaRPr>
          </a:p>
        </p:txBody>
      </p:sp>
      <p:sp>
        <p:nvSpPr>
          <p:cNvPr id="200" name="Google Shape;200;p19"/>
          <p:cNvSpPr txBox="1"/>
          <p:nvPr/>
        </p:nvSpPr>
        <p:spPr>
          <a:xfrm>
            <a:off x="628650" y="2130750"/>
            <a:ext cx="3816000" cy="1239000"/>
          </a:xfrm>
          <a:prstGeom prst="rect">
            <a:avLst/>
          </a:prstGeom>
          <a:noFill/>
          <a:ln>
            <a:noFill/>
          </a:ln>
        </p:spPr>
        <p:txBody>
          <a:bodyPr anchorCtr="0" anchor="t" bIns="68575" lIns="68575" spcFirstLastPara="1" rIns="68575" wrap="square" tIns="68575">
            <a:spAutoFit/>
          </a:bodyPr>
          <a:lstStyle/>
          <a:p>
            <a:pPr indent="-234950" lvl="1" marL="685800" rtl="0" algn="l">
              <a:lnSpc>
                <a:spcPct val="90000"/>
              </a:lnSpc>
              <a:spcBef>
                <a:spcPts val="400"/>
              </a:spcBef>
              <a:spcAft>
                <a:spcPts val="0"/>
              </a:spcAft>
              <a:buClr>
                <a:srgbClr val="004B96"/>
              </a:buClr>
              <a:buSzPts val="1100"/>
              <a:buChar char="•"/>
            </a:pPr>
            <a:r>
              <a:rPr lang="en" sz="1600">
                <a:solidFill>
                  <a:srgbClr val="004B96"/>
                </a:solidFill>
                <a:latin typeface="Calibri"/>
                <a:ea typeface="Calibri"/>
                <a:cs typeface="Calibri"/>
                <a:sym typeface="Calibri"/>
              </a:rPr>
              <a:t>Outputs:</a:t>
            </a:r>
            <a:endParaRPr sz="1600">
              <a:solidFill>
                <a:srgbClr val="004B96"/>
              </a:solidFill>
              <a:latin typeface="Calibri"/>
              <a:ea typeface="Calibri"/>
              <a:cs typeface="Calibri"/>
              <a:sym typeface="Calibri"/>
            </a:endParaRPr>
          </a:p>
          <a:p>
            <a:pPr indent="-234950" lvl="2" marL="1028700" rtl="0" algn="l">
              <a:lnSpc>
                <a:spcPct val="90000"/>
              </a:lnSpc>
              <a:spcBef>
                <a:spcPts val="0"/>
              </a:spcBef>
              <a:spcAft>
                <a:spcPts val="0"/>
              </a:spcAft>
              <a:buClr>
                <a:srgbClr val="004B96"/>
              </a:buClr>
              <a:buSzPts val="1100"/>
              <a:buChar char="•"/>
            </a:pPr>
            <a:r>
              <a:rPr lang="en" sz="1300">
                <a:solidFill>
                  <a:srgbClr val="004B96"/>
                </a:solidFill>
                <a:latin typeface="Calibri"/>
                <a:ea typeface="Calibri"/>
                <a:cs typeface="Calibri"/>
                <a:sym typeface="Calibri"/>
              </a:rPr>
              <a:t>6-DOF Chaser state estimate </a:t>
            </a:r>
            <a:endParaRPr sz="1300">
              <a:solidFill>
                <a:srgbClr val="004B96"/>
              </a:solidFill>
              <a:latin typeface="Calibri"/>
              <a:ea typeface="Calibri"/>
              <a:cs typeface="Calibri"/>
              <a:sym typeface="Calibri"/>
            </a:endParaRPr>
          </a:p>
          <a:p>
            <a:pPr indent="-234950" lvl="2" marL="1028700" rtl="0" algn="l">
              <a:lnSpc>
                <a:spcPct val="90000"/>
              </a:lnSpc>
              <a:spcBef>
                <a:spcPts val="0"/>
              </a:spcBef>
              <a:spcAft>
                <a:spcPts val="0"/>
              </a:spcAft>
              <a:buClr>
                <a:srgbClr val="004B96"/>
              </a:buClr>
              <a:buSzPts val="1100"/>
              <a:buChar char="•"/>
            </a:pPr>
            <a:r>
              <a:rPr lang="en" sz="1300">
                <a:solidFill>
                  <a:srgbClr val="004B96"/>
                </a:solidFill>
                <a:latin typeface="Calibri"/>
                <a:ea typeface="Calibri"/>
                <a:cs typeface="Calibri"/>
                <a:sym typeface="Calibri"/>
              </a:rPr>
              <a:t>Target rotational state estimate</a:t>
            </a:r>
            <a:endParaRPr sz="1300">
              <a:solidFill>
                <a:srgbClr val="004B96"/>
              </a:solidFill>
              <a:latin typeface="Calibri"/>
              <a:ea typeface="Calibri"/>
              <a:cs typeface="Calibri"/>
              <a:sym typeface="Calibri"/>
            </a:endParaRPr>
          </a:p>
          <a:p>
            <a:pPr indent="-234950" lvl="2" marL="1028700" rtl="0" algn="l">
              <a:lnSpc>
                <a:spcPct val="90000"/>
              </a:lnSpc>
              <a:spcBef>
                <a:spcPts val="0"/>
              </a:spcBef>
              <a:spcAft>
                <a:spcPts val="0"/>
              </a:spcAft>
              <a:buClr>
                <a:srgbClr val="004B96"/>
              </a:buClr>
              <a:buSzPts val="1100"/>
              <a:buChar char="•"/>
            </a:pPr>
            <a:r>
              <a:rPr lang="en" sz="1300">
                <a:solidFill>
                  <a:srgbClr val="004B96"/>
                </a:solidFill>
                <a:latin typeface="Calibri"/>
                <a:ea typeface="Calibri"/>
                <a:cs typeface="Calibri"/>
                <a:sym typeface="Calibri"/>
              </a:rPr>
              <a:t>Target inertia ratios and principal axes</a:t>
            </a:r>
            <a:endParaRPr sz="1300">
              <a:solidFill>
                <a:srgbClr val="004B96"/>
              </a:solidFill>
              <a:latin typeface="Calibri"/>
              <a:ea typeface="Calibri"/>
              <a:cs typeface="Calibri"/>
              <a:sym typeface="Calibri"/>
            </a:endParaRPr>
          </a:p>
          <a:p>
            <a:pPr indent="0" lvl="0" marL="0" rtl="0" algn="l">
              <a:spcBef>
                <a:spcPts val="0"/>
              </a:spcBef>
              <a:spcAft>
                <a:spcPts val="0"/>
              </a:spcAft>
              <a:buClr>
                <a:schemeClr val="dk1"/>
              </a:buClr>
              <a:buSzPts val="800"/>
              <a:buFont typeface="Arial"/>
              <a:buNone/>
            </a:pPr>
            <a:r>
              <a:t/>
            </a:r>
            <a:endParaRPr sz="1100">
              <a:solidFill>
                <a:srgbClr val="004B96"/>
              </a:solidFill>
              <a:latin typeface="Calibri"/>
              <a:ea typeface="Calibri"/>
              <a:cs typeface="Calibri"/>
              <a:sym typeface="Calibri"/>
            </a:endParaRPr>
          </a:p>
          <a:p>
            <a:pPr indent="0" lvl="0" marL="0" rtl="0" algn="l">
              <a:spcBef>
                <a:spcPts val="0"/>
              </a:spcBef>
              <a:spcAft>
                <a:spcPts val="0"/>
              </a:spcAft>
              <a:buNone/>
            </a:pPr>
            <a:r>
              <a:t/>
            </a:r>
            <a:endParaRPr sz="1100">
              <a:solidFill>
                <a:srgbClr val="004B96"/>
              </a:solidFill>
              <a:latin typeface="Calibri"/>
              <a:ea typeface="Calibri"/>
              <a:cs typeface="Calibri"/>
              <a:sym typeface="Calibri"/>
            </a:endParaRPr>
          </a:p>
        </p:txBody>
      </p:sp>
      <p:sp>
        <p:nvSpPr>
          <p:cNvPr id="201" name="Google Shape;201;p19"/>
          <p:cNvSpPr txBox="1"/>
          <p:nvPr/>
        </p:nvSpPr>
        <p:spPr>
          <a:xfrm>
            <a:off x="902688" y="2985813"/>
            <a:ext cx="2869200" cy="661800"/>
          </a:xfrm>
          <a:prstGeom prst="rect">
            <a:avLst/>
          </a:prstGeom>
          <a:noFill/>
          <a:ln>
            <a:noFill/>
          </a:ln>
        </p:spPr>
        <p:txBody>
          <a:bodyPr anchorCtr="0" anchor="t" bIns="68575" lIns="68575" spcFirstLastPara="1" rIns="68575" wrap="square" tIns="68575">
            <a:spAutoFit/>
          </a:bodyPr>
          <a:lstStyle/>
          <a:p>
            <a:pPr indent="0" lvl="0" marL="0" rtl="0" algn="l">
              <a:spcBef>
                <a:spcPts val="0"/>
              </a:spcBef>
              <a:spcAft>
                <a:spcPts val="0"/>
              </a:spcAft>
              <a:buNone/>
            </a:pPr>
            <a:r>
              <a:rPr b="1" lang="en" sz="1300">
                <a:solidFill>
                  <a:srgbClr val="004B96"/>
                </a:solidFill>
                <a:latin typeface="Calibri"/>
                <a:ea typeface="Calibri"/>
                <a:cs typeface="Calibri"/>
                <a:sym typeface="Calibri"/>
              </a:rPr>
              <a:t>Coordinate frames and relevant variables</a:t>
            </a:r>
            <a:endParaRPr sz="800">
              <a:solidFill>
                <a:srgbClr val="004B96"/>
              </a:solidFill>
              <a:latin typeface="Calibri"/>
              <a:ea typeface="Calibri"/>
              <a:cs typeface="Calibri"/>
              <a:sym typeface="Calibri"/>
            </a:endParaRPr>
          </a:p>
          <a:p>
            <a:pPr indent="0" lvl="0" marL="0" rtl="0" algn="l">
              <a:spcBef>
                <a:spcPts val="0"/>
              </a:spcBef>
              <a:spcAft>
                <a:spcPts val="0"/>
              </a:spcAft>
              <a:buNone/>
            </a:pPr>
            <a:r>
              <a:t/>
            </a:r>
            <a:endParaRPr sz="800">
              <a:latin typeface="Calibri"/>
              <a:ea typeface="Calibri"/>
              <a:cs typeface="Calibri"/>
              <a:sym typeface="Calibri"/>
            </a:endParaRPr>
          </a:p>
        </p:txBody>
      </p:sp>
      <p:pic>
        <p:nvPicPr>
          <p:cNvPr id="202" name="Google Shape;202;p19"/>
          <p:cNvPicPr preferRelativeResize="0"/>
          <p:nvPr/>
        </p:nvPicPr>
        <p:blipFill rotWithShape="1">
          <a:blip r:embed="rId11">
            <a:alphaModFix/>
          </a:blip>
          <a:srcRect b="21004" l="14565" r="33004" t="0"/>
          <a:stretch/>
        </p:blipFill>
        <p:spPr>
          <a:xfrm>
            <a:off x="5829825" y="1638350"/>
            <a:ext cx="2970625" cy="2129049"/>
          </a:xfrm>
          <a:prstGeom prst="rect">
            <a:avLst/>
          </a:prstGeom>
          <a:noFill/>
          <a:ln>
            <a:noFill/>
          </a:ln>
        </p:spPr>
      </p:pic>
      <p:sp>
        <p:nvSpPr>
          <p:cNvPr id="203" name="Google Shape;203;p19"/>
          <p:cNvSpPr txBox="1"/>
          <p:nvPr/>
        </p:nvSpPr>
        <p:spPr>
          <a:xfrm>
            <a:off x="5753575" y="3773150"/>
            <a:ext cx="3191100" cy="859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rgbClr val="004B96"/>
                </a:solidFill>
              </a:rPr>
              <a:t>A depiction of the point cloud odometry: white = raw point cloud, blue = matched 3D features, red = cloud from applying odometry measure</a:t>
            </a:r>
            <a:r>
              <a:rPr b="1" lang="en" sz="1200">
                <a:solidFill>
                  <a:srgbClr val="004B96"/>
                </a:solidFill>
              </a:rPr>
              <a:t>ment</a:t>
            </a:r>
            <a:r>
              <a:rPr b="1" lang="en" sz="1200">
                <a:solidFill>
                  <a:srgbClr val="004B96"/>
                </a:solidFill>
              </a:rPr>
              <a:t> to previous frame</a:t>
            </a:r>
            <a:endParaRPr b="1" sz="1200">
              <a:solidFill>
                <a:srgbClr val="004B96"/>
              </a:solidFill>
            </a:endParaRPr>
          </a:p>
        </p:txBody>
      </p:sp>
      <p:sp>
        <p:nvSpPr>
          <p:cNvPr id="204" name="Google Shape;204;p19"/>
          <p:cNvSpPr txBox="1"/>
          <p:nvPr/>
        </p:nvSpPr>
        <p:spPr>
          <a:xfrm>
            <a:off x="1699725" y="111400"/>
            <a:ext cx="6759900" cy="1420500"/>
          </a:xfrm>
          <a:prstGeom prst="rect">
            <a:avLst/>
          </a:prstGeom>
          <a:noFill/>
          <a:ln>
            <a:noFill/>
          </a:ln>
        </p:spPr>
        <p:txBody>
          <a:bodyPr anchorCtr="0" anchor="t" bIns="91425" lIns="91425" spcFirstLastPara="1" rIns="91425" wrap="square" tIns="91425">
            <a:spAutoFit/>
          </a:bodyPr>
          <a:lstStyle/>
          <a:p>
            <a:pPr indent="0" lvl="0" marL="0" rtl="0" algn="r">
              <a:lnSpc>
                <a:spcPct val="90000"/>
              </a:lnSpc>
              <a:spcBef>
                <a:spcPts val="0"/>
              </a:spcBef>
              <a:spcAft>
                <a:spcPts val="0"/>
              </a:spcAft>
              <a:buNone/>
            </a:pPr>
            <a:r>
              <a:rPr lang="en" sz="2230">
                <a:solidFill>
                  <a:schemeClr val="accent5"/>
                </a:solidFill>
              </a:rPr>
              <a:t>Relative motion and inertia estimation</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p:txBody>
      </p:sp>
      <p:sp>
        <p:nvSpPr>
          <p:cNvPr id="205" name="Google Shape;205;p19"/>
          <p:cNvSpPr txBox="1"/>
          <p:nvPr>
            <p:ph type="title"/>
          </p:nvPr>
        </p:nvSpPr>
        <p:spPr>
          <a:xfrm>
            <a:off x="480943" y="116200"/>
            <a:ext cx="2462100" cy="483900"/>
          </a:xfrm>
          <a:prstGeom prst="rect">
            <a:avLst/>
          </a:prstGeom>
        </p:spPr>
        <p:txBody>
          <a:bodyPr anchorCtr="0" anchor="ctr" bIns="34275" lIns="68575" spcFirstLastPara="1" rIns="68575" wrap="square" tIns="34275">
            <a:noAutofit/>
          </a:bodyPr>
          <a:lstStyle/>
          <a:p>
            <a:pPr indent="0" lvl="0" marL="0" rtl="0" algn="l">
              <a:spcBef>
                <a:spcPts val="0"/>
              </a:spcBef>
              <a:spcAft>
                <a:spcPts val="0"/>
              </a:spcAft>
              <a:buClr>
                <a:schemeClr val="dk1"/>
              </a:buClr>
              <a:buSzPts val="720"/>
              <a:buFont typeface="Arial"/>
              <a:buNone/>
            </a:pPr>
            <a:r>
              <a:rPr b="1" lang="en" sz="2500">
                <a:solidFill>
                  <a:srgbClr val="00478E"/>
                </a:solidFill>
              </a:rPr>
              <a:t>ROAM</a:t>
            </a:r>
            <a:endParaRPr sz="2500">
              <a:solidFill>
                <a:schemeClr val="accent5"/>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id="211" name="Google Shape;211;p20"/>
          <p:cNvSpPr txBox="1"/>
          <p:nvPr>
            <p:ph idx="1" type="body"/>
          </p:nvPr>
        </p:nvSpPr>
        <p:spPr>
          <a:xfrm>
            <a:off x="628650" y="1055669"/>
            <a:ext cx="7886700" cy="3577200"/>
          </a:xfrm>
          <a:prstGeom prst="rect">
            <a:avLst/>
          </a:prstGeom>
        </p:spPr>
        <p:txBody>
          <a:bodyPr anchorCtr="0" anchor="t" bIns="34275" lIns="68575" spcFirstLastPara="1" rIns="68575" wrap="square" tIns="34275">
            <a:normAutofit/>
          </a:bodyPr>
          <a:lstStyle/>
          <a:p>
            <a:pPr indent="-349250" lvl="0" marL="457200" rtl="0" algn="l">
              <a:spcBef>
                <a:spcPts val="800"/>
              </a:spcBef>
              <a:spcAft>
                <a:spcPts val="0"/>
              </a:spcAft>
              <a:buClr>
                <a:srgbClr val="004B96"/>
              </a:buClr>
              <a:buSzPts val="1900"/>
              <a:buChar char="•"/>
            </a:pPr>
            <a:r>
              <a:rPr lang="en" sz="1900">
                <a:solidFill>
                  <a:srgbClr val="004B96"/>
                </a:solidFill>
              </a:rPr>
              <a:t>The factor graph fuses chaser IMU measurements and target pose odometry:</a:t>
            </a:r>
            <a:endParaRPr sz="1900">
              <a:solidFill>
                <a:srgbClr val="004B96"/>
              </a:solidFill>
            </a:endParaRPr>
          </a:p>
        </p:txBody>
      </p:sp>
      <p:sp>
        <p:nvSpPr>
          <p:cNvPr id="212" name="Google Shape;212;p20"/>
          <p:cNvSpPr/>
          <p:nvPr/>
        </p:nvSpPr>
        <p:spPr>
          <a:xfrm>
            <a:off x="2284819" y="3688425"/>
            <a:ext cx="505500" cy="505500"/>
          </a:xfrm>
          <a:prstGeom prst="ellipse">
            <a:avLst/>
          </a:prstGeom>
          <a:solidFill>
            <a:srgbClr val="C9DAF8"/>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213" name="Google Shape;213;p20"/>
          <p:cNvSpPr/>
          <p:nvPr/>
        </p:nvSpPr>
        <p:spPr>
          <a:xfrm>
            <a:off x="3375975" y="3688425"/>
            <a:ext cx="505500" cy="505500"/>
          </a:xfrm>
          <a:prstGeom prst="ellipse">
            <a:avLst/>
          </a:prstGeom>
          <a:solidFill>
            <a:srgbClr val="C9DAF8"/>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214" name="Google Shape;214;p20"/>
          <p:cNvSpPr/>
          <p:nvPr/>
        </p:nvSpPr>
        <p:spPr>
          <a:xfrm>
            <a:off x="4467131" y="3688425"/>
            <a:ext cx="505500" cy="505500"/>
          </a:xfrm>
          <a:prstGeom prst="ellipse">
            <a:avLst/>
          </a:prstGeom>
          <a:solidFill>
            <a:srgbClr val="C9DAF8"/>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215" name="Google Shape;215;p20"/>
          <p:cNvSpPr/>
          <p:nvPr/>
        </p:nvSpPr>
        <p:spPr>
          <a:xfrm>
            <a:off x="5484281" y="3924450"/>
            <a:ext cx="34200" cy="34200"/>
          </a:xfrm>
          <a:prstGeom prst="ellipse">
            <a:avLst/>
          </a:prstGeom>
          <a:solidFill>
            <a:srgbClr val="000000"/>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216" name="Google Shape;216;p20"/>
          <p:cNvSpPr/>
          <p:nvPr/>
        </p:nvSpPr>
        <p:spPr>
          <a:xfrm>
            <a:off x="6269644" y="3688425"/>
            <a:ext cx="505500" cy="505500"/>
          </a:xfrm>
          <a:prstGeom prst="ellipse">
            <a:avLst/>
          </a:prstGeom>
          <a:solidFill>
            <a:srgbClr val="C9DAF8"/>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217" name="Google Shape;217;p20"/>
          <p:cNvSpPr/>
          <p:nvPr/>
        </p:nvSpPr>
        <p:spPr>
          <a:xfrm>
            <a:off x="1315163" y="3688425"/>
            <a:ext cx="555600" cy="505500"/>
          </a:xfrm>
          <a:prstGeom prst="rect">
            <a:avLst/>
          </a:prstGeom>
          <a:solidFill>
            <a:srgbClr val="C9DAF8"/>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cxnSp>
        <p:nvCxnSpPr>
          <p:cNvPr id="218" name="Google Shape;218;p20"/>
          <p:cNvCxnSpPr>
            <a:stCxn id="217" idx="3"/>
            <a:endCxn id="212" idx="2"/>
          </p:cNvCxnSpPr>
          <p:nvPr/>
        </p:nvCxnSpPr>
        <p:spPr>
          <a:xfrm>
            <a:off x="1870763" y="3941175"/>
            <a:ext cx="414000" cy="0"/>
          </a:xfrm>
          <a:prstGeom prst="straightConnector1">
            <a:avLst/>
          </a:prstGeom>
          <a:noFill/>
          <a:ln cap="flat" cmpd="sng" w="9525">
            <a:solidFill>
              <a:srgbClr val="595959"/>
            </a:solidFill>
            <a:prstDash val="solid"/>
            <a:round/>
            <a:headEnd len="med" w="med" type="none"/>
            <a:tailEnd len="med" w="med" type="none"/>
          </a:ln>
        </p:spPr>
      </p:cxnSp>
      <p:cxnSp>
        <p:nvCxnSpPr>
          <p:cNvPr id="219" name="Google Shape;219;p20"/>
          <p:cNvCxnSpPr>
            <a:stCxn id="212" idx="6"/>
            <a:endCxn id="213" idx="2"/>
          </p:cNvCxnSpPr>
          <p:nvPr/>
        </p:nvCxnSpPr>
        <p:spPr>
          <a:xfrm>
            <a:off x="2790319" y="3941175"/>
            <a:ext cx="585600" cy="0"/>
          </a:xfrm>
          <a:prstGeom prst="straightConnector1">
            <a:avLst/>
          </a:prstGeom>
          <a:noFill/>
          <a:ln cap="flat" cmpd="sng" w="9525">
            <a:solidFill>
              <a:srgbClr val="595959"/>
            </a:solidFill>
            <a:prstDash val="solid"/>
            <a:round/>
            <a:headEnd len="med" w="med" type="none"/>
            <a:tailEnd len="med" w="med" type="none"/>
          </a:ln>
        </p:spPr>
      </p:cxnSp>
      <p:cxnSp>
        <p:nvCxnSpPr>
          <p:cNvPr id="220" name="Google Shape;220;p20"/>
          <p:cNvCxnSpPr>
            <a:stCxn id="213" idx="6"/>
            <a:endCxn id="214" idx="2"/>
          </p:cNvCxnSpPr>
          <p:nvPr/>
        </p:nvCxnSpPr>
        <p:spPr>
          <a:xfrm>
            <a:off x="3881475" y="3941175"/>
            <a:ext cx="585600" cy="0"/>
          </a:xfrm>
          <a:prstGeom prst="straightConnector1">
            <a:avLst/>
          </a:prstGeom>
          <a:noFill/>
          <a:ln cap="flat" cmpd="sng" w="9525">
            <a:solidFill>
              <a:srgbClr val="595959"/>
            </a:solidFill>
            <a:prstDash val="solid"/>
            <a:round/>
            <a:headEnd len="med" w="med" type="none"/>
            <a:tailEnd len="med" w="med" type="none"/>
          </a:ln>
        </p:spPr>
      </p:cxnSp>
      <p:cxnSp>
        <p:nvCxnSpPr>
          <p:cNvPr id="221" name="Google Shape;221;p20"/>
          <p:cNvCxnSpPr>
            <a:stCxn id="214" idx="6"/>
          </p:cNvCxnSpPr>
          <p:nvPr/>
        </p:nvCxnSpPr>
        <p:spPr>
          <a:xfrm>
            <a:off x="4972631" y="3941175"/>
            <a:ext cx="303600" cy="600"/>
          </a:xfrm>
          <a:prstGeom prst="straightConnector1">
            <a:avLst/>
          </a:prstGeom>
          <a:noFill/>
          <a:ln cap="flat" cmpd="sng" w="9525">
            <a:solidFill>
              <a:srgbClr val="595959"/>
            </a:solidFill>
            <a:prstDash val="solid"/>
            <a:round/>
            <a:headEnd len="med" w="med" type="none"/>
            <a:tailEnd len="med" w="med" type="none"/>
          </a:ln>
        </p:spPr>
      </p:cxnSp>
      <p:sp>
        <p:nvSpPr>
          <p:cNvPr id="222" name="Google Shape;222;p20"/>
          <p:cNvSpPr/>
          <p:nvPr/>
        </p:nvSpPr>
        <p:spPr>
          <a:xfrm>
            <a:off x="5598581" y="3924450"/>
            <a:ext cx="34200" cy="34200"/>
          </a:xfrm>
          <a:prstGeom prst="ellipse">
            <a:avLst/>
          </a:prstGeom>
          <a:solidFill>
            <a:srgbClr val="000000"/>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223" name="Google Shape;223;p20"/>
          <p:cNvSpPr/>
          <p:nvPr/>
        </p:nvSpPr>
        <p:spPr>
          <a:xfrm>
            <a:off x="5712881" y="3924450"/>
            <a:ext cx="34200" cy="34200"/>
          </a:xfrm>
          <a:prstGeom prst="ellipse">
            <a:avLst/>
          </a:prstGeom>
          <a:solidFill>
            <a:srgbClr val="000000"/>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cxnSp>
        <p:nvCxnSpPr>
          <p:cNvPr id="224" name="Google Shape;224;p20"/>
          <p:cNvCxnSpPr>
            <a:endCxn id="216" idx="2"/>
          </p:cNvCxnSpPr>
          <p:nvPr/>
        </p:nvCxnSpPr>
        <p:spPr>
          <a:xfrm>
            <a:off x="5957644" y="3940575"/>
            <a:ext cx="312000" cy="600"/>
          </a:xfrm>
          <a:prstGeom prst="straightConnector1">
            <a:avLst/>
          </a:prstGeom>
          <a:noFill/>
          <a:ln cap="flat" cmpd="sng" w="9525">
            <a:solidFill>
              <a:srgbClr val="595959"/>
            </a:solidFill>
            <a:prstDash val="solid"/>
            <a:round/>
            <a:headEnd len="med" w="med" type="none"/>
            <a:tailEnd len="med" w="med" type="none"/>
          </a:ln>
        </p:spPr>
      </p:cxnSp>
      <p:sp>
        <p:nvSpPr>
          <p:cNvPr id="225" name="Google Shape;225;p20"/>
          <p:cNvSpPr/>
          <p:nvPr/>
        </p:nvSpPr>
        <p:spPr>
          <a:xfrm>
            <a:off x="2982938" y="3880688"/>
            <a:ext cx="143400" cy="121800"/>
          </a:xfrm>
          <a:prstGeom prst="rect">
            <a:avLst/>
          </a:prstGeom>
          <a:solidFill>
            <a:srgbClr val="C9DAF8"/>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sz="1100"/>
          </a:p>
        </p:txBody>
      </p:sp>
      <p:sp>
        <p:nvSpPr>
          <p:cNvPr id="226" name="Google Shape;226;p20"/>
          <p:cNvSpPr/>
          <p:nvPr/>
        </p:nvSpPr>
        <p:spPr>
          <a:xfrm>
            <a:off x="4125938" y="3880688"/>
            <a:ext cx="143400" cy="121800"/>
          </a:xfrm>
          <a:prstGeom prst="rect">
            <a:avLst/>
          </a:prstGeom>
          <a:solidFill>
            <a:srgbClr val="C9DAF8"/>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sz="1100"/>
          </a:p>
        </p:txBody>
      </p:sp>
      <p:sp>
        <p:nvSpPr>
          <p:cNvPr id="227" name="Google Shape;227;p20"/>
          <p:cNvSpPr/>
          <p:nvPr/>
        </p:nvSpPr>
        <p:spPr>
          <a:xfrm>
            <a:off x="5211788" y="3880688"/>
            <a:ext cx="143400" cy="121800"/>
          </a:xfrm>
          <a:prstGeom prst="rect">
            <a:avLst/>
          </a:prstGeom>
          <a:solidFill>
            <a:srgbClr val="C9DAF8"/>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sz="1100"/>
          </a:p>
        </p:txBody>
      </p:sp>
      <p:sp>
        <p:nvSpPr>
          <p:cNvPr id="228" name="Google Shape;228;p20"/>
          <p:cNvSpPr/>
          <p:nvPr/>
        </p:nvSpPr>
        <p:spPr>
          <a:xfrm>
            <a:off x="5954738" y="3880688"/>
            <a:ext cx="143400" cy="121800"/>
          </a:xfrm>
          <a:prstGeom prst="rect">
            <a:avLst/>
          </a:prstGeom>
          <a:solidFill>
            <a:srgbClr val="C9DAF8"/>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sz="1100"/>
          </a:p>
        </p:txBody>
      </p:sp>
      <p:sp>
        <p:nvSpPr>
          <p:cNvPr id="229" name="Google Shape;229;p20"/>
          <p:cNvSpPr txBox="1"/>
          <p:nvPr/>
        </p:nvSpPr>
        <p:spPr>
          <a:xfrm>
            <a:off x="1287375" y="4136850"/>
            <a:ext cx="611100" cy="216000"/>
          </a:xfrm>
          <a:prstGeom prst="rect">
            <a:avLst/>
          </a:prstGeom>
          <a:noFill/>
          <a:ln>
            <a:noFill/>
          </a:ln>
        </p:spPr>
        <p:txBody>
          <a:bodyPr anchorCtr="0" anchor="t" bIns="68575" lIns="68575" spcFirstLastPara="1" rIns="68575" wrap="square" tIns="68575">
            <a:noAutofit/>
          </a:bodyPr>
          <a:lstStyle/>
          <a:p>
            <a:pPr indent="0" lvl="0" marL="0" rtl="0" algn="ctr">
              <a:spcBef>
                <a:spcPts val="0"/>
              </a:spcBef>
              <a:spcAft>
                <a:spcPts val="0"/>
              </a:spcAft>
              <a:buNone/>
            </a:pPr>
            <a:r>
              <a:rPr b="1" lang="en" sz="1100"/>
              <a:t>Prior</a:t>
            </a:r>
            <a:endParaRPr b="1" sz="1100"/>
          </a:p>
        </p:txBody>
      </p:sp>
      <p:sp>
        <p:nvSpPr>
          <p:cNvPr id="230" name="Google Shape;230;p20"/>
          <p:cNvSpPr txBox="1"/>
          <p:nvPr/>
        </p:nvSpPr>
        <p:spPr>
          <a:xfrm>
            <a:off x="3471300" y="4506750"/>
            <a:ext cx="1452600" cy="216000"/>
          </a:xfrm>
          <a:prstGeom prst="rect">
            <a:avLst/>
          </a:prstGeom>
          <a:noFill/>
          <a:ln>
            <a:noFill/>
          </a:ln>
        </p:spPr>
        <p:txBody>
          <a:bodyPr anchorCtr="0" anchor="t" bIns="68575" lIns="68575" spcFirstLastPara="1" rIns="68575" wrap="square" tIns="68575">
            <a:noAutofit/>
          </a:bodyPr>
          <a:lstStyle/>
          <a:p>
            <a:pPr indent="0" lvl="0" marL="0" rtl="0" algn="ctr">
              <a:spcBef>
                <a:spcPts val="0"/>
              </a:spcBef>
              <a:spcAft>
                <a:spcPts val="0"/>
              </a:spcAft>
              <a:buNone/>
            </a:pPr>
            <a:r>
              <a:rPr b="1" lang="en" sz="1100"/>
              <a:t>IMU Odometry</a:t>
            </a:r>
            <a:endParaRPr b="1" sz="1100"/>
          </a:p>
        </p:txBody>
      </p:sp>
      <p:cxnSp>
        <p:nvCxnSpPr>
          <p:cNvPr id="231" name="Google Shape;231;p20"/>
          <p:cNvCxnSpPr>
            <a:endCxn id="225" idx="2"/>
          </p:cNvCxnSpPr>
          <p:nvPr/>
        </p:nvCxnSpPr>
        <p:spPr>
          <a:xfrm rot="10800000">
            <a:off x="3054638" y="4002488"/>
            <a:ext cx="798000" cy="552900"/>
          </a:xfrm>
          <a:prstGeom prst="straightConnector1">
            <a:avLst/>
          </a:prstGeom>
          <a:noFill/>
          <a:ln cap="flat" cmpd="sng" w="9525">
            <a:solidFill>
              <a:srgbClr val="000000"/>
            </a:solidFill>
            <a:prstDash val="solid"/>
            <a:round/>
            <a:headEnd len="med" w="med" type="none"/>
            <a:tailEnd len="med" w="med" type="triangle"/>
          </a:ln>
        </p:spPr>
      </p:cxnSp>
      <p:cxnSp>
        <p:nvCxnSpPr>
          <p:cNvPr id="232" name="Google Shape;232;p20"/>
          <p:cNvCxnSpPr>
            <a:stCxn id="230" idx="0"/>
            <a:endCxn id="226" idx="2"/>
          </p:cNvCxnSpPr>
          <p:nvPr/>
        </p:nvCxnSpPr>
        <p:spPr>
          <a:xfrm rot="10800000">
            <a:off x="4197600" y="4002450"/>
            <a:ext cx="0" cy="504300"/>
          </a:xfrm>
          <a:prstGeom prst="straightConnector1">
            <a:avLst/>
          </a:prstGeom>
          <a:noFill/>
          <a:ln cap="flat" cmpd="sng" w="9525">
            <a:solidFill>
              <a:srgbClr val="000000"/>
            </a:solidFill>
            <a:prstDash val="solid"/>
            <a:round/>
            <a:headEnd len="med" w="med" type="none"/>
            <a:tailEnd len="med" w="med" type="triangle"/>
          </a:ln>
        </p:spPr>
      </p:cxnSp>
      <p:cxnSp>
        <p:nvCxnSpPr>
          <p:cNvPr id="233" name="Google Shape;233;p20"/>
          <p:cNvCxnSpPr>
            <a:endCxn id="227" idx="2"/>
          </p:cNvCxnSpPr>
          <p:nvPr/>
        </p:nvCxnSpPr>
        <p:spPr>
          <a:xfrm flipH="1" rot="10800000">
            <a:off x="4528988" y="4002488"/>
            <a:ext cx="754500" cy="547500"/>
          </a:xfrm>
          <a:prstGeom prst="straightConnector1">
            <a:avLst/>
          </a:prstGeom>
          <a:noFill/>
          <a:ln cap="flat" cmpd="sng" w="9525">
            <a:solidFill>
              <a:srgbClr val="000000"/>
            </a:solidFill>
            <a:prstDash val="solid"/>
            <a:round/>
            <a:headEnd len="med" w="med" type="none"/>
            <a:tailEnd len="med" w="med" type="triangle"/>
          </a:ln>
        </p:spPr>
      </p:cxnSp>
      <p:cxnSp>
        <p:nvCxnSpPr>
          <p:cNvPr id="234" name="Google Shape;234;p20"/>
          <p:cNvCxnSpPr>
            <a:endCxn id="228" idx="2"/>
          </p:cNvCxnSpPr>
          <p:nvPr/>
        </p:nvCxnSpPr>
        <p:spPr>
          <a:xfrm flipH="1" rot="10800000">
            <a:off x="4704638" y="4002488"/>
            <a:ext cx="1321800" cy="548400"/>
          </a:xfrm>
          <a:prstGeom prst="straightConnector1">
            <a:avLst/>
          </a:prstGeom>
          <a:noFill/>
          <a:ln cap="flat" cmpd="sng" w="9525">
            <a:solidFill>
              <a:srgbClr val="000000"/>
            </a:solidFill>
            <a:prstDash val="solid"/>
            <a:round/>
            <a:headEnd len="med" w="med" type="none"/>
            <a:tailEnd len="med" w="med" type="triangle"/>
          </a:ln>
        </p:spPr>
      </p:cxnSp>
      <p:pic>
        <p:nvPicPr>
          <p:cNvPr id="235" name="Google Shape;235;p20"/>
          <p:cNvPicPr preferRelativeResize="0"/>
          <p:nvPr/>
        </p:nvPicPr>
        <p:blipFill>
          <a:blip r:embed="rId3">
            <a:alphaModFix/>
          </a:blip>
          <a:stretch>
            <a:fillRect/>
          </a:stretch>
        </p:blipFill>
        <p:spPr>
          <a:xfrm>
            <a:off x="2373790" y="3770963"/>
            <a:ext cx="327731" cy="310069"/>
          </a:xfrm>
          <a:prstGeom prst="rect">
            <a:avLst/>
          </a:prstGeom>
          <a:noFill/>
          <a:ln>
            <a:noFill/>
          </a:ln>
        </p:spPr>
      </p:pic>
      <p:pic>
        <p:nvPicPr>
          <p:cNvPr id="236" name="Google Shape;236;p20"/>
          <p:cNvPicPr preferRelativeResize="0"/>
          <p:nvPr/>
        </p:nvPicPr>
        <p:blipFill>
          <a:blip r:embed="rId4">
            <a:alphaModFix/>
          </a:blip>
          <a:stretch>
            <a:fillRect/>
          </a:stretch>
        </p:blipFill>
        <p:spPr>
          <a:xfrm>
            <a:off x="1429059" y="3777694"/>
            <a:ext cx="327731" cy="327731"/>
          </a:xfrm>
          <a:prstGeom prst="rect">
            <a:avLst/>
          </a:prstGeom>
          <a:noFill/>
          <a:ln>
            <a:noFill/>
          </a:ln>
        </p:spPr>
      </p:pic>
      <p:pic>
        <p:nvPicPr>
          <p:cNvPr id="237" name="Google Shape;237;p20"/>
          <p:cNvPicPr preferRelativeResize="0"/>
          <p:nvPr/>
        </p:nvPicPr>
        <p:blipFill>
          <a:blip r:embed="rId5">
            <a:alphaModFix/>
          </a:blip>
          <a:stretch>
            <a:fillRect/>
          </a:stretch>
        </p:blipFill>
        <p:spPr>
          <a:xfrm>
            <a:off x="3464943" y="3785849"/>
            <a:ext cx="327731" cy="310050"/>
          </a:xfrm>
          <a:prstGeom prst="rect">
            <a:avLst/>
          </a:prstGeom>
          <a:noFill/>
          <a:ln>
            <a:noFill/>
          </a:ln>
        </p:spPr>
      </p:pic>
      <p:pic>
        <p:nvPicPr>
          <p:cNvPr id="238" name="Google Shape;238;p20"/>
          <p:cNvPicPr preferRelativeResize="0"/>
          <p:nvPr/>
        </p:nvPicPr>
        <p:blipFill>
          <a:blip r:embed="rId6">
            <a:alphaModFix/>
          </a:blip>
          <a:stretch>
            <a:fillRect/>
          </a:stretch>
        </p:blipFill>
        <p:spPr>
          <a:xfrm>
            <a:off x="4556093" y="3787699"/>
            <a:ext cx="327731" cy="327731"/>
          </a:xfrm>
          <a:prstGeom prst="rect">
            <a:avLst/>
          </a:prstGeom>
          <a:noFill/>
          <a:ln>
            <a:noFill/>
          </a:ln>
        </p:spPr>
      </p:pic>
      <p:pic>
        <p:nvPicPr>
          <p:cNvPr id="239" name="Google Shape;239;p20"/>
          <p:cNvPicPr preferRelativeResize="0"/>
          <p:nvPr/>
        </p:nvPicPr>
        <p:blipFill>
          <a:blip r:embed="rId7">
            <a:alphaModFix/>
          </a:blip>
          <a:stretch>
            <a:fillRect/>
          </a:stretch>
        </p:blipFill>
        <p:spPr>
          <a:xfrm>
            <a:off x="6350712" y="3787700"/>
            <a:ext cx="343431" cy="327731"/>
          </a:xfrm>
          <a:prstGeom prst="rect">
            <a:avLst/>
          </a:prstGeom>
          <a:noFill/>
          <a:ln>
            <a:noFill/>
          </a:ln>
        </p:spPr>
      </p:pic>
      <p:sp>
        <p:nvSpPr>
          <p:cNvPr id="240" name="Google Shape;240;p20"/>
          <p:cNvSpPr/>
          <p:nvPr/>
        </p:nvSpPr>
        <p:spPr>
          <a:xfrm>
            <a:off x="2284819" y="2202525"/>
            <a:ext cx="505500" cy="505500"/>
          </a:xfrm>
          <a:prstGeom prst="ellipse">
            <a:avLst/>
          </a:prstGeom>
          <a:solidFill>
            <a:srgbClr val="D9EAD3"/>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241" name="Google Shape;241;p20"/>
          <p:cNvSpPr/>
          <p:nvPr/>
        </p:nvSpPr>
        <p:spPr>
          <a:xfrm>
            <a:off x="3375975" y="2202525"/>
            <a:ext cx="505500" cy="505500"/>
          </a:xfrm>
          <a:prstGeom prst="ellipse">
            <a:avLst/>
          </a:prstGeom>
          <a:solidFill>
            <a:srgbClr val="D9EAD3"/>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242" name="Google Shape;242;p20"/>
          <p:cNvSpPr/>
          <p:nvPr/>
        </p:nvSpPr>
        <p:spPr>
          <a:xfrm>
            <a:off x="4467131" y="2202525"/>
            <a:ext cx="505500" cy="505500"/>
          </a:xfrm>
          <a:prstGeom prst="ellipse">
            <a:avLst/>
          </a:prstGeom>
          <a:solidFill>
            <a:srgbClr val="D9EAD3"/>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243" name="Google Shape;243;p20"/>
          <p:cNvSpPr/>
          <p:nvPr/>
        </p:nvSpPr>
        <p:spPr>
          <a:xfrm>
            <a:off x="5484281" y="2438550"/>
            <a:ext cx="34200" cy="34200"/>
          </a:xfrm>
          <a:prstGeom prst="ellipse">
            <a:avLst/>
          </a:prstGeom>
          <a:solidFill>
            <a:srgbClr val="000000"/>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244" name="Google Shape;244;p20"/>
          <p:cNvSpPr/>
          <p:nvPr/>
        </p:nvSpPr>
        <p:spPr>
          <a:xfrm>
            <a:off x="6269644" y="2202525"/>
            <a:ext cx="505500" cy="505500"/>
          </a:xfrm>
          <a:prstGeom prst="ellipse">
            <a:avLst/>
          </a:prstGeom>
          <a:solidFill>
            <a:srgbClr val="D9EAD3"/>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245" name="Google Shape;245;p20"/>
          <p:cNvSpPr/>
          <p:nvPr/>
        </p:nvSpPr>
        <p:spPr>
          <a:xfrm>
            <a:off x="1315163" y="2202525"/>
            <a:ext cx="555600" cy="505500"/>
          </a:xfrm>
          <a:prstGeom prst="rect">
            <a:avLst/>
          </a:prstGeom>
          <a:solidFill>
            <a:srgbClr val="D9EAD3"/>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sz="1100"/>
          </a:p>
        </p:txBody>
      </p:sp>
      <p:cxnSp>
        <p:nvCxnSpPr>
          <p:cNvPr id="246" name="Google Shape;246;p20"/>
          <p:cNvCxnSpPr>
            <a:stCxn id="245" idx="3"/>
            <a:endCxn id="240" idx="2"/>
          </p:cNvCxnSpPr>
          <p:nvPr/>
        </p:nvCxnSpPr>
        <p:spPr>
          <a:xfrm>
            <a:off x="1870763" y="2455275"/>
            <a:ext cx="414000" cy="0"/>
          </a:xfrm>
          <a:prstGeom prst="straightConnector1">
            <a:avLst/>
          </a:prstGeom>
          <a:noFill/>
          <a:ln cap="flat" cmpd="sng" w="9525">
            <a:solidFill>
              <a:srgbClr val="595959"/>
            </a:solidFill>
            <a:prstDash val="solid"/>
            <a:round/>
            <a:headEnd len="med" w="med" type="none"/>
            <a:tailEnd len="med" w="med" type="none"/>
          </a:ln>
        </p:spPr>
      </p:cxnSp>
      <p:cxnSp>
        <p:nvCxnSpPr>
          <p:cNvPr id="247" name="Google Shape;247;p20"/>
          <p:cNvCxnSpPr>
            <a:stCxn id="240" idx="6"/>
            <a:endCxn id="241" idx="2"/>
          </p:cNvCxnSpPr>
          <p:nvPr/>
        </p:nvCxnSpPr>
        <p:spPr>
          <a:xfrm>
            <a:off x="2790319" y="2455275"/>
            <a:ext cx="585600" cy="0"/>
          </a:xfrm>
          <a:prstGeom prst="straightConnector1">
            <a:avLst/>
          </a:prstGeom>
          <a:noFill/>
          <a:ln cap="flat" cmpd="sng" w="9525">
            <a:solidFill>
              <a:srgbClr val="595959"/>
            </a:solidFill>
            <a:prstDash val="solid"/>
            <a:round/>
            <a:headEnd len="med" w="med" type="none"/>
            <a:tailEnd len="med" w="med" type="none"/>
          </a:ln>
        </p:spPr>
      </p:cxnSp>
      <p:cxnSp>
        <p:nvCxnSpPr>
          <p:cNvPr id="248" name="Google Shape;248;p20"/>
          <p:cNvCxnSpPr>
            <a:stCxn id="241" idx="6"/>
            <a:endCxn id="242" idx="2"/>
          </p:cNvCxnSpPr>
          <p:nvPr/>
        </p:nvCxnSpPr>
        <p:spPr>
          <a:xfrm>
            <a:off x="3881475" y="2455275"/>
            <a:ext cx="585600" cy="0"/>
          </a:xfrm>
          <a:prstGeom prst="straightConnector1">
            <a:avLst/>
          </a:prstGeom>
          <a:noFill/>
          <a:ln cap="flat" cmpd="sng" w="9525">
            <a:solidFill>
              <a:srgbClr val="595959"/>
            </a:solidFill>
            <a:prstDash val="solid"/>
            <a:round/>
            <a:headEnd len="med" w="med" type="none"/>
            <a:tailEnd len="med" w="med" type="none"/>
          </a:ln>
        </p:spPr>
      </p:cxnSp>
      <p:cxnSp>
        <p:nvCxnSpPr>
          <p:cNvPr id="249" name="Google Shape;249;p20"/>
          <p:cNvCxnSpPr>
            <a:stCxn id="242" idx="6"/>
          </p:cNvCxnSpPr>
          <p:nvPr/>
        </p:nvCxnSpPr>
        <p:spPr>
          <a:xfrm>
            <a:off x="4972631" y="2455275"/>
            <a:ext cx="303600" cy="600"/>
          </a:xfrm>
          <a:prstGeom prst="straightConnector1">
            <a:avLst/>
          </a:prstGeom>
          <a:noFill/>
          <a:ln cap="flat" cmpd="sng" w="9525">
            <a:solidFill>
              <a:srgbClr val="595959"/>
            </a:solidFill>
            <a:prstDash val="solid"/>
            <a:round/>
            <a:headEnd len="med" w="med" type="none"/>
            <a:tailEnd len="med" w="med" type="none"/>
          </a:ln>
        </p:spPr>
      </p:cxnSp>
      <p:sp>
        <p:nvSpPr>
          <p:cNvPr id="250" name="Google Shape;250;p20"/>
          <p:cNvSpPr/>
          <p:nvPr/>
        </p:nvSpPr>
        <p:spPr>
          <a:xfrm>
            <a:off x="5598581" y="2438550"/>
            <a:ext cx="34200" cy="34200"/>
          </a:xfrm>
          <a:prstGeom prst="ellipse">
            <a:avLst/>
          </a:prstGeom>
          <a:solidFill>
            <a:srgbClr val="000000"/>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251" name="Google Shape;251;p20"/>
          <p:cNvSpPr/>
          <p:nvPr/>
        </p:nvSpPr>
        <p:spPr>
          <a:xfrm>
            <a:off x="5712881" y="2438550"/>
            <a:ext cx="34200" cy="34200"/>
          </a:xfrm>
          <a:prstGeom prst="ellipse">
            <a:avLst/>
          </a:prstGeom>
          <a:solidFill>
            <a:srgbClr val="000000"/>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cxnSp>
        <p:nvCxnSpPr>
          <p:cNvPr id="252" name="Google Shape;252;p20"/>
          <p:cNvCxnSpPr>
            <a:endCxn id="253" idx="1"/>
          </p:cNvCxnSpPr>
          <p:nvPr/>
        </p:nvCxnSpPr>
        <p:spPr>
          <a:xfrm>
            <a:off x="5804738" y="2453288"/>
            <a:ext cx="150000" cy="2400"/>
          </a:xfrm>
          <a:prstGeom prst="straightConnector1">
            <a:avLst/>
          </a:prstGeom>
          <a:noFill/>
          <a:ln cap="flat" cmpd="sng" w="9525">
            <a:solidFill>
              <a:srgbClr val="595959"/>
            </a:solidFill>
            <a:prstDash val="solid"/>
            <a:round/>
            <a:headEnd len="med" w="med" type="none"/>
            <a:tailEnd len="med" w="med" type="none"/>
          </a:ln>
        </p:spPr>
      </p:cxnSp>
      <p:sp>
        <p:nvSpPr>
          <p:cNvPr id="254" name="Google Shape;254;p20"/>
          <p:cNvSpPr/>
          <p:nvPr/>
        </p:nvSpPr>
        <p:spPr>
          <a:xfrm>
            <a:off x="2982938" y="2394788"/>
            <a:ext cx="143400" cy="121800"/>
          </a:xfrm>
          <a:prstGeom prst="rect">
            <a:avLst/>
          </a:prstGeom>
          <a:solidFill>
            <a:srgbClr val="D9EAD3"/>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sz="1100"/>
          </a:p>
        </p:txBody>
      </p:sp>
      <p:sp>
        <p:nvSpPr>
          <p:cNvPr id="255" name="Google Shape;255;p20"/>
          <p:cNvSpPr/>
          <p:nvPr/>
        </p:nvSpPr>
        <p:spPr>
          <a:xfrm>
            <a:off x="4125938" y="2394788"/>
            <a:ext cx="143400" cy="121800"/>
          </a:xfrm>
          <a:prstGeom prst="rect">
            <a:avLst/>
          </a:prstGeom>
          <a:solidFill>
            <a:srgbClr val="D9EAD3"/>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sz="1100"/>
          </a:p>
        </p:txBody>
      </p:sp>
      <p:sp>
        <p:nvSpPr>
          <p:cNvPr id="256" name="Google Shape;256;p20"/>
          <p:cNvSpPr/>
          <p:nvPr/>
        </p:nvSpPr>
        <p:spPr>
          <a:xfrm>
            <a:off x="5211788" y="2394788"/>
            <a:ext cx="143400" cy="121800"/>
          </a:xfrm>
          <a:prstGeom prst="rect">
            <a:avLst/>
          </a:prstGeom>
          <a:solidFill>
            <a:srgbClr val="D9EAD3"/>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sz="1100"/>
          </a:p>
        </p:txBody>
      </p:sp>
      <p:sp>
        <p:nvSpPr>
          <p:cNvPr id="253" name="Google Shape;253;p20"/>
          <p:cNvSpPr/>
          <p:nvPr/>
        </p:nvSpPr>
        <p:spPr>
          <a:xfrm>
            <a:off x="5954738" y="2394788"/>
            <a:ext cx="143400" cy="121800"/>
          </a:xfrm>
          <a:prstGeom prst="rect">
            <a:avLst/>
          </a:prstGeom>
          <a:solidFill>
            <a:srgbClr val="D9EAD3"/>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sz="1100"/>
          </a:p>
        </p:txBody>
      </p:sp>
      <p:sp>
        <p:nvSpPr>
          <p:cNvPr id="257" name="Google Shape;257;p20"/>
          <p:cNvSpPr txBox="1"/>
          <p:nvPr/>
        </p:nvSpPr>
        <p:spPr>
          <a:xfrm>
            <a:off x="1287375" y="2650950"/>
            <a:ext cx="611100" cy="216000"/>
          </a:xfrm>
          <a:prstGeom prst="rect">
            <a:avLst/>
          </a:prstGeom>
          <a:noFill/>
          <a:ln>
            <a:noFill/>
          </a:ln>
        </p:spPr>
        <p:txBody>
          <a:bodyPr anchorCtr="0" anchor="t" bIns="68575" lIns="68575" spcFirstLastPara="1" rIns="68575" wrap="square" tIns="68575">
            <a:noAutofit/>
          </a:bodyPr>
          <a:lstStyle/>
          <a:p>
            <a:pPr indent="0" lvl="0" marL="0" rtl="0" algn="ctr">
              <a:spcBef>
                <a:spcPts val="0"/>
              </a:spcBef>
              <a:spcAft>
                <a:spcPts val="0"/>
              </a:spcAft>
              <a:buNone/>
            </a:pPr>
            <a:r>
              <a:rPr b="1" lang="en" sz="1100"/>
              <a:t>Prior</a:t>
            </a:r>
            <a:endParaRPr b="1" sz="1100"/>
          </a:p>
        </p:txBody>
      </p:sp>
      <p:sp>
        <p:nvSpPr>
          <p:cNvPr id="258" name="Google Shape;258;p20"/>
          <p:cNvSpPr txBox="1"/>
          <p:nvPr/>
        </p:nvSpPr>
        <p:spPr>
          <a:xfrm>
            <a:off x="4245994" y="1576959"/>
            <a:ext cx="2967900" cy="216000"/>
          </a:xfrm>
          <a:prstGeom prst="rect">
            <a:avLst/>
          </a:prstGeom>
          <a:noFill/>
          <a:ln>
            <a:noFill/>
          </a:ln>
        </p:spPr>
        <p:txBody>
          <a:bodyPr anchorCtr="0" anchor="t" bIns="68575" lIns="68575" spcFirstLastPara="1" rIns="68575" wrap="square" tIns="68575">
            <a:noAutofit/>
          </a:bodyPr>
          <a:lstStyle/>
          <a:p>
            <a:pPr indent="0" lvl="0" marL="0" rtl="0" algn="ctr">
              <a:spcBef>
                <a:spcPts val="0"/>
              </a:spcBef>
              <a:spcAft>
                <a:spcPts val="0"/>
              </a:spcAft>
              <a:buNone/>
            </a:pPr>
            <a:r>
              <a:rPr b="1" lang="en" sz="1100"/>
              <a:t>Pose odometry from time-of-flight camera</a:t>
            </a:r>
            <a:endParaRPr b="1" sz="1100"/>
          </a:p>
        </p:txBody>
      </p:sp>
      <p:cxnSp>
        <p:nvCxnSpPr>
          <p:cNvPr id="259" name="Google Shape;259;p20"/>
          <p:cNvCxnSpPr>
            <a:endCxn id="255" idx="0"/>
          </p:cNvCxnSpPr>
          <p:nvPr/>
        </p:nvCxnSpPr>
        <p:spPr>
          <a:xfrm flipH="1">
            <a:off x="4197638" y="1802288"/>
            <a:ext cx="1011900" cy="592500"/>
          </a:xfrm>
          <a:prstGeom prst="straightConnector1">
            <a:avLst/>
          </a:prstGeom>
          <a:noFill/>
          <a:ln cap="flat" cmpd="sng" w="9525">
            <a:solidFill>
              <a:srgbClr val="000000"/>
            </a:solidFill>
            <a:prstDash val="solid"/>
            <a:round/>
            <a:headEnd len="med" w="med" type="none"/>
            <a:tailEnd len="med" w="med" type="triangle"/>
          </a:ln>
        </p:spPr>
      </p:cxnSp>
      <p:cxnSp>
        <p:nvCxnSpPr>
          <p:cNvPr id="260" name="Google Shape;260;p20"/>
          <p:cNvCxnSpPr>
            <a:stCxn id="258" idx="2"/>
            <a:endCxn id="256" idx="0"/>
          </p:cNvCxnSpPr>
          <p:nvPr/>
        </p:nvCxnSpPr>
        <p:spPr>
          <a:xfrm flipH="1">
            <a:off x="5283544" y="1792959"/>
            <a:ext cx="446400" cy="601800"/>
          </a:xfrm>
          <a:prstGeom prst="straightConnector1">
            <a:avLst/>
          </a:prstGeom>
          <a:noFill/>
          <a:ln cap="flat" cmpd="sng" w="9525">
            <a:solidFill>
              <a:srgbClr val="000000"/>
            </a:solidFill>
            <a:prstDash val="solid"/>
            <a:round/>
            <a:headEnd len="med" w="med" type="none"/>
            <a:tailEnd len="med" w="med" type="triangle"/>
          </a:ln>
        </p:spPr>
      </p:cxnSp>
      <p:cxnSp>
        <p:nvCxnSpPr>
          <p:cNvPr id="261" name="Google Shape;261;p20"/>
          <p:cNvCxnSpPr>
            <a:endCxn id="253" idx="0"/>
          </p:cNvCxnSpPr>
          <p:nvPr/>
        </p:nvCxnSpPr>
        <p:spPr>
          <a:xfrm>
            <a:off x="5943938" y="1802288"/>
            <a:ext cx="82500" cy="592500"/>
          </a:xfrm>
          <a:prstGeom prst="straightConnector1">
            <a:avLst/>
          </a:prstGeom>
          <a:noFill/>
          <a:ln cap="flat" cmpd="sng" w="9525">
            <a:solidFill>
              <a:srgbClr val="000000"/>
            </a:solidFill>
            <a:prstDash val="solid"/>
            <a:round/>
            <a:headEnd len="med" w="med" type="none"/>
            <a:tailEnd len="med" w="med" type="triangle"/>
          </a:ln>
        </p:spPr>
      </p:cxnSp>
      <p:pic>
        <p:nvPicPr>
          <p:cNvPr id="262" name="Google Shape;262;p20"/>
          <p:cNvPicPr preferRelativeResize="0"/>
          <p:nvPr/>
        </p:nvPicPr>
        <p:blipFill>
          <a:blip r:embed="rId8">
            <a:alphaModFix/>
          </a:blip>
          <a:stretch>
            <a:fillRect/>
          </a:stretch>
        </p:blipFill>
        <p:spPr>
          <a:xfrm>
            <a:off x="1440300" y="2307375"/>
            <a:ext cx="339398" cy="295200"/>
          </a:xfrm>
          <a:prstGeom prst="rect">
            <a:avLst/>
          </a:prstGeom>
          <a:noFill/>
          <a:ln>
            <a:noFill/>
          </a:ln>
        </p:spPr>
      </p:pic>
      <p:pic>
        <p:nvPicPr>
          <p:cNvPr id="263" name="Google Shape;263;p20"/>
          <p:cNvPicPr preferRelativeResize="0"/>
          <p:nvPr/>
        </p:nvPicPr>
        <p:blipFill>
          <a:blip r:embed="rId9">
            <a:alphaModFix/>
          </a:blip>
          <a:stretch>
            <a:fillRect/>
          </a:stretch>
        </p:blipFill>
        <p:spPr>
          <a:xfrm>
            <a:off x="2375915" y="2307375"/>
            <a:ext cx="323479" cy="295200"/>
          </a:xfrm>
          <a:prstGeom prst="rect">
            <a:avLst/>
          </a:prstGeom>
          <a:noFill/>
          <a:ln>
            <a:noFill/>
          </a:ln>
        </p:spPr>
      </p:pic>
      <p:pic>
        <p:nvPicPr>
          <p:cNvPr id="264" name="Google Shape;264;p20"/>
          <p:cNvPicPr preferRelativeResize="0"/>
          <p:nvPr/>
        </p:nvPicPr>
        <p:blipFill>
          <a:blip r:embed="rId10">
            <a:alphaModFix/>
          </a:blip>
          <a:stretch>
            <a:fillRect/>
          </a:stretch>
        </p:blipFill>
        <p:spPr>
          <a:xfrm>
            <a:off x="3439041" y="2290594"/>
            <a:ext cx="379537" cy="330112"/>
          </a:xfrm>
          <a:prstGeom prst="rect">
            <a:avLst/>
          </a:prstGeom>
          <a:noFill/>
          <a:ln>
            <a:noFill/>
          </a:ln>
        </p:spPr>
      </p:pic>
      <p:pic>
        <p:nvPicPr>
          <p:cNvPr id="265" name="Google Shape;265;p20"/>
          <p:cNvPicPr preferRelativeResize="0"/>
          <p:nvPr/>
        </p:nvPicPr>
        <p:blipFill>
          <a:blip r:embed="rId11">
            <a:alphaModFix/>
          </a:blip>
          <a:stretch>
            <a:fillRect/>
          </a:stretch>
        </p:blipFill>
        <p:spPr>
          <a:xfrm>
            <a:off x="4530188" y="2290584"/>
            <a:ext cx="379556" cy="330133"/>
          </a:xfrm>
          <a:prstGeom prst="rect">
            <a:avLst/>
          </a:prstGeom>
          <a:noFill/>
          <a:ln>
            <a:noFill/>
          </a:ln>
        </p:spPr>
      </p:pic>
      <p:pic>
        <p:nvPicPr>
          <p:cNvPr id="266" name="Google Shape;266;p20"/>
          <p:cNvPicPr preferRelativeResize="0"/>
          <p:nvPr/>
        </p:nvPicPr>
        <p:blipFill>
          <a:blip r:embed="rId12">
            <a:alphaModFix/>
          </a:blip>
          <a:stretch>
            <a:fillRect/>
          </a:stretch>
        </p:blipFill>
        <p:spPr>
          <a:xfrm>
            <a:off x="6332653" y="2296509"/>
            <a:ext cx="379557" cy="316923"/>
          </a:xfrm>
          <a:prstGeom prst="rect">
            <a:avLst/>
          </a:prstGeom>
          <a:noFill/>
          <a:ln>
            <a:noFill/>
          </a:ln>
        </p:spPr>
      </p:pic>
      <p:sp>
        <p:nvSpPr>
          <p:cNvPr id="267" name="Google Shape;267;p20"/>
          <p:cNvSpPr/>
          <p:nvPr/>
        </p:nvSpPr>
        <p:spPr>
          <a:xfrm>
            <a:off x="3614250" y="1913644"/>
            <a:ext cx="143400" cy="121800"/>
          </a:xfrm>
          <a:prstGeom prst="rect">
            <a:avLst/>
          </a:prstGeom>
          <a:solidFill>
            <a:srgbClr val="D9EAD3"/>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sz="1100"/>
          </a:p>
        </p:txBody>
      </p:sp>
      <p:cxnSp>
        <p:nvCxnSpPr>
          <p:cNvPr id="268" name="Google Shape;268;p20"/>
          <p:cNvCxnSpPr>
            <a:stCxn id="267" idx="1"/>
            <a:endCxn id="240" idx="6"/>
          </p:cNvCxnSpPr>
          <p:nvPr/>
        </p:nvCxnSpPr>
        <p:spPr>
          <a:xfrm flipH="1">
            <a:off x="2790450" y="1974544"/>
            <a:ext cx="823800" cy="480600"/>
          </a:xfrm>
          <a:prstGeom prst="straightConnector1">
            <a:avLst/>
          </a:prstGeom>
          <a:noFill/>
          <a:ln cap="flat" cmpd="sng" w="9525">
            <a:solidFill>
              <a:srgbClr val="595959"/>
            </a:solidFill>
            <a:prstDash val="solid"/>
            <a:round/>
            <a:headEnd len="med" w="med" type="none"/>
            <a:tailEnd len="med" w="med" type="none"/>
          </a:ln>
        </p:spPr>
      </p:cxnSp>
      <p:cxnSp>
        <p:nvCxnSpPr>
          <p:cNvPr id="269" name="Google Shape;269;p20"/>
          <p:cNvCxnSpPr>
            <a:stCxn id="267" idx="3"/>
            <a:endCxn id="242" idx="2"/>
          </p:cNvCxnSpPr>
          <p:nvPr/>
        </p:nvCxnSpPr>
        <p:spPr>
          <a:xfrm>
            <a:off x="3757650" y="1974544"/>
            <a:ext cx="709500" cy="480600"/>
          </a:xfrm>
          <a:prstGeom prst="straightConnector1">
            <a:avLst/>
          </a:prstGeom>
          <a:noFill/>
          <a:ln cap="flat" cmpd="sng" w="9525">
            <a:solidFill>
              <a:srgbClr val="595959"/>
            </a:solidFill>
            <a:prstDash val="solid"/>
            <a:round/>
            <a:headEnd len="med" w="med" type="none"/>
            <a:tailEnd len="med" w="med" type="none"/>
          </a:ln>
        </p:spPr>
      </p:cxnSp>
      <p:sp>
        <p:nvSpPr>
          <p:cNvPr id="270" name="Google Shape;270;p20"/>
          <p:cNvSpPr txBox="1"/>
          <p:nvPr/>
        </p:nvSpPr>
        <p:spPr>
          <a:xfrm>
            <a:off x="2608275" y="1790878"/>
            <a:ext cx="1005900" cy="216000"/>
          </a:xfrm>
          <a:prstGeom prst="rect">
            <a:avLst/>
          </a:prstGeom>
          <a:noFill/>
          <a:ln>
            <a:noFill/>
          </a:ln>
        </p:spPr>
        <p:txBody>
          <a:bodyPr anchorCtr="0" anchor="t" bIns="68575" lIns="68575" spcFirstLastPara="1" rIns="68575" wrap="square" tIns="68575">
            <a:noAutofit/>
          </a:bodyPr>
          <a:lstStyle/>
          <a:p>
            <a:pPr indent="0" lvl="0" marL="0" rtl="0" algn="l">
              <a:spcBef>
                <a:spcPts val="0"/>
              </a:spcBef>
              <a:spcAft>
                <a:spcPts val="0"/>
              </a:spcAft>
              <a:buNone/>
            </a:pPr>
            <a:r>
              <a:rPr b="1" lang="en" sz="1100"/>
              <a:t>Loop closure </a:t>
            </a:r>
            <a:endParaRPr b="1" sz="1100"/>
          </a:p>
        </p:txBody>
      </p:sp>
      <p:sp>
        <p:nvSpPr>
          <p:cNvPr id="271" name="Google Shape;271;p20"/>
          <p:cNvSpPr/>
          <p:nvPr/>
        </p:nvSpPr>
        <p:spPr>
          <a:xfrm>
            <a:off x="2982938" y="3137738"/>
            <a:ext cx="143400" cy="121800"/>
          </a:xfrm>
          <a:prstGeom prst="rect">
            <a:avLst/>
          </a:prstGeom>
          <a:solidFill>
            <a:srgbClr val="EA9999"/>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sz="1100"/>
          </a:p>
        </p:txBody>
      </p:sp>
      <p:sp>
        <p:nvSpPr>
          <p:cNvPr id="272" name="Google Shape;272;p20"/>
          <p:cNvSpPr/>
          <p:nvPr/>
        </p:nvSpPr>
        <p:spPr>
          <a:xfrm>
            <a:off x="4097363" y="3137738"/>
            <a:ext cx="143400" cy="121800"/>
          </a:xfrm>
          <a:prstGeom prst="rect">
            <a:avLst/>
          </a:prstGeom>
          <a:solidFill>
            <a:srgbClr val="EA9999"/>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None/>
            </a:pPr>
            <a:r>
              <a:t/>
            </a:r>
            <a:endParaRPr sz="1100"/>
          </a:p>
        </p:txBody>
      </p:sp>
      <p:sp>
        <p:nvSpPr>
          <p:cNvPr id="273" name="Google Shape;273;p20"/>
          <p:cNvSpPr/>
          <p:nvPr/>
        </p:nvSpPr>
        <p:spPr>
          <a:xfrm>
            <a:off x="5211788" y="3137738"/>
            <a:ext cx="143400" cy="121800"/>
          </a:xfrm>
          <a:prstGeom prst="rect">
            <a:avLst/>
          </a:prstGeom>
          <a:solidFill>
            <a:srgbClr val="EA9999"/>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None/>
            </a:pPr>
            <a:r>
              <a:t/>
            </a:r>
            <a:endParaRPr sz="1100"/>
          </a:p>
        </p:txBody>
      </p:sp>
      <p:sp>
        <p:nvSpPr>
          <p:cNvPr id="274" name="Google Shape;274;p20"/>
          <p:cNvSpPr/>
          <p:nvPr/>
        </p:nvSpPr>
        <p:spPr>
          <a:xfrm>
            <a:off x="5941481" y="3137738"/>
            <a:ext cx="143400" cy="121800"/>
          </a:xfrm>
          <a:prstGeom prst="rect">
            <a:avLst/>
          </a:prstGeom>
          <a:solidFill>
            <a:srgbClr val="EA9999"/>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None/>
            </a:pPr>
            <a:r>
              <a:t/>
            </a:r>
            <a:endParaRPr sz="1100"/>
          </a:p>
        </p:txBody>
      </p:sp>
      <p:sp>
        <p:nvSpPr>
          <p:cNvPr id="275" name="Google Shape;275;p20"/>
          <p:cNvSpPr/>
          <p:nvPr/>
        </p:nvSpPr>
        <p:spPr>
          <a:xfrm>
            <a:off x="5484281" y="3181500"/>
            <a:ext cx="34200" cy="34200"/>
          </a:xfrm>
          <a:prstGeom prst="ellipse">
            <a:avLst/>
          </a:prstGeom>
          <a:solidFill>
            <a:srgbClr val="000000"/>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276" name="Google Shape;276;p20"/>
          <p:cNvSpPr/>
          <p:nvPr/>
        </p:nvSpPr>
        <p:spPr>
          <a:xfrm>
            <a:off x="5598581" y="3181500"/>
            <a:ext cx="34200" cy="34200"/>
          </a:xfrm>
          <a:prstGeom prst="ellipse">
            <a:avLst/>
          </a:prstGeom>
          <a:solidFill>
            <a:srgbClr val="000000"/>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277" name="Google Shape;277;p20"/>
          <p:cNvSpPr/>
          <p:nvPr/>
        </p:nvSpPr>
        <p:spPr>
          <a:xfrm>
            <a:off x="5712881" y="3181500"/>
            <a:ext cx="34200" cy="34200"/>
          </a:xfrm>
          <a:prstGeom prst="ellipse">
            <a:avLst/>
          </a:prstGeom>
          <a:solidFill>
            <a:srgbClr val="000000"/>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cxnSp>
        <p:nvCxnSpPr>
          <p:cNvPr id="278" name="Google Shape;278;p20"/>
          <p:cNvCxnSpPr>
            <a:stCxn id="212" idx="0"/>
            <a:endCxn id="271" idx="1"/>
          </p:cNvCxnSpPr>
          <p:nvPr/>
        </p:nvCxnSpPr>
        <p:spPr>
          <a:xfrm flipH="1" rot="10800000">
            <a:off x="2537569" y="3198525"/>
            <a:ext cx="445500" cy="489900"/>
          </a:xfrm>
          <a:prstGeom prst="straightConnector1">
            <a:avLst/>
          </a:prstGeom>
          <a:noFill/>
          <a:ln cap="flat" cmpd="sng" w="9525">
            <a:solidFill>
              <a:srgbClr val="595959"/>
            </a:solidFill>
            <a:prstDash val="solid"/>
            <a:round/>
            <a:headEnd len="med" w="med" type="none"/>
            <a:tailEnd len="med" w="med" type="none"/>
          </a:ln>
        </p:spPr>
      </p:cxnSp>
      <p:cxnSp>
        <p:nvCxnSpPr>
          <p:cNvPr id="279" name="Google Shape;279;p20"/>
          <p:cNvCxnSpPr>
            <a:stCxn id="213" idx="0"/>
            <a:endCxn id="271" idx="3"/>
          </p:cNvCxnSpPr>
          <p:nvPr/>
        </p:nvCxnSpPr>
        <p:spPr>
          <a:xfrm rot="10800000">
            <a:off x="3126225" y="3198525"/>
            <a:ext cx="502500" cy="489900"/>
          </a:xfrm>
          <a:prstGeom prst="straightConnector1">
            <a:avLst/>
          </a:prstGeom>
          <a:noFill/>
          <a:ln cap="flat" cmpd="sng" w="9525">
            <a:solidFill>
              <a:srgbClr val="595959"/>
            </a:solidFill>
            <a:prstDash val="solid"/>
            <a:round/>
            <a:headEnd len="med" w="med" type="none"/>
            <a:tailEnd len="med" w="med" type="none"/>
          </a:ln>
        </p:spPr>
      </p:cxnSp>
      <p:cxnSp>
        <p:nvCxnSpPr>
          <p:cNvPr id="280" name="Google Shape;280;p20"/>
          <p:cNvCxnSpPr>
            <a:stCxn id="240" idx="4"/>
            <a:endCxn id="271" idx="1"/>
          </p:cNvCxnSpPr>
          <p:nvPr/>
        </p:nvCxnSpPr>
        <p:spPr>
          <a:xfrm>
            <a:off x="2537569" y="2708025"/>
            <a:ext cx="445500" cy="490500"/>
          </a:xfrm>
          <a:prstGeom prst="straightConnector1">
            <a:avLst/>
          </a:prstGeom>
          <a:noFill/>
          <a:ln cap="flat" cmpd="sng" w="9525">
            <a:solidFill>
              <a:srgbClr val="595959"/>
            </a:solidFill>
            <a:prstDash val="solid"/>
            <a:round/>
            <a:headEnd len="med" w="med" type="none"/>
            <a:tailEnd len="med" w="med" type="none"/>
          </a:ln>
        </p:spPr>
      </p:cxnSp>
      <p:cxnSp>
        <p:nvCxnSpPr>
          <p:cNvPr id="281" name="Google Shape;281;p20"/>
          <p:cNvCxnSpPr>
            <a:stCxn id="241" idx="4"/>
            <a:endCxn id="271" idx="3"/>
          </p:cNvCxnSpPr>
          <p:nvPr/>
        </p:nvCxnSpPr>
        <p:spPr>
          <a:xfrm flipH="1">
            <a:off x="3126225" y="2708025"/>
            <a:ext cx="502500" cy="490500"/>
          </a:xfrm>
          <a:prstGeom prst="straightConnector1">
            <a:avLst/>
          </a:prstGeom>
          <a:noFill/>
          <a:ln cap="flat" cmpd="sng" w="9525">
            <a:solidFill>
              <a:srgbClr val="595959"/>
            </a:solidFill>
            <a:prstDash val="solid"/>
            <a:round/>
            <a:headEnd len="med" w="med" type="none"/>
            <a:tailEnd len="med" w="med" type="none"/>
          </a:ln>
        </p:spPr>
      </p:cxnSp>
      <p:cxnSp>
        <p:nvCxnSpPr>
          <p:cNvPr id="282" name="Google Shape;282;p20"/>
          <p:cNvCxnSpPr>
            <a:stCxn id="241" idx="4"/>
            <a:endCxn id="272" idx="1"/>
          </p:cNvCxnSpPr>
          <p:nvPr/>
        </p:nvCxnSpPr>
        <p:spPr>
          <a:xfrm>
            <a:off x="3628725" y="2708025"/>
            <a:ext cx="468600" cy="490500"/>
          </a:xfrm>
          <a:prstGeom prst="straightConnector1">
            <a:avLst/>
          </a:prstGeom>
          <a:noFill/>
          <a:ln cap="flat" cmpd="sng" w="9525">
            <a:solidFill>
              <a:srgbClr val="595959"/>
            </a:solidFill>
            <a:prstDash val="solid"/>
            <a:round/>
            <a:headEnd len="med" w="med" type="none"/>
            <a:tailEnd len="med" w="med" type="none"/>
          </a:ln>
        </p:spPr>
      </p:cxnSp>
      <p:cxnSp>
        <p:nvCxnSpPr>
          <p:cNvPr id="283" name="Google Shape;283;p20"/>
          <p:cNvCxnSpPr>
            <a:stCxn id="272" idx="1"/>
            <a:endCxn id="213" idx="0"/>
          </p:cNvCxnSpPr>
          <p:nvPr/>
        </p:nvCxnSpPr>
        <p:spPr>
          <a:xfrm flipH="1">
            <a:off x="3628763" y="3198638"/>
            <a:ext cx="468600" cy="489900"/>
          </a:xfrm>
          <a:prstGeom prst="straightConnector1">
            <a:avLst/>
          </a:prstGeom>
          <a:noFill/>
          <a:ln cap="flat" cmpd="sng" w="9525">
            <a:solidFill>
              <a:srgbClr val="595959"/>
            </a:solidFill>
            <a:prstDash val="solid"/>
            <a:round/>
            <a:headEnd len="med" w="med" type="none"/>
            <a:tailEnd len="med" w="med" type="none"/>
          </a:ln>
        </p:spPr>
      </p:cxnSp>
      <p:cxnSp>
        <p:nvCxnSpPr>
          <p:cNvPr id="284" name="Google Shape;284;p20"/>
          <p:cNvCxnSpPr>
            <a:stCxn id="242" idx="4"/>
            <a:endCxn id="272" idx="3"/>
          </p:cNvCxnSpPr>
          <p:nvPr/>
        </p:nvCxnSpPr>
        <p:spPr>
          <a:xfrm flipH="1">
            <a:off x="4240781" y="2708025"/>
            <a:ext cx="479100" cy="490500"/>
          </a:xfrm>
          <a:prstGeom prst="straightConnector1">
            <a:avLst/>
          </a:prstGeom>
          <a:noFill/>
          <a:ln cap="flat" cmpd="sng" w="9525">
            <a:solidFill>
              <a:srgbClr val="595959"/>
            </a:solidFill>
            <a:prstDash val="solid"/>
            <a:round/>
            <a:headEnd len="med" w="med" type="none"/>
            <a:tailEnd len="med" w="med" type="none"/>
          </a:ln>
        </p:spPr>
      </p:cxnSp>
      <p:cxnSp>
        <p:nvCxnSpPr>
          <p:cNvPr id="285" name="Google Shape;285;p20"/>
          <p:cNvCxnSpPr>
            <a:stCxn id="272" idx="3"/>
            <a:endCxn id="214" idx="0"/>
          </p:cNvCxnSpPr>
          <p:nvPr/>
        </p:nvCxnSpPr>
        <p:spPr>
          <a:xfrm>
            <a:off x="4240763" y="3198638"/>
            <a:ext cx="479100" cy="489900"/>
          </a:xfrm>
          <a:prstGeom prst="straightConnector1">
            <a:avLst/>
          </a:prstGeom>
          <a:noFill/>
          <a:ln cap="flat" cmpd="sng" w="9525">
            <a:solidFill>
              <a:srgbClr val="595959"/>
            </a:solidFill>
            <a:prstDash val="solid"/>
            <a:round/>
            <a:headEnd len="med" w="med" type="none"/>
            <a:tailEnd len="med" w="med" type="none"/>
          </a:ln>
        </p:spPr>
      </p:cxnSp>
      <p:cxnSp>
        <p:nvCxnSpPr>
          <p:cNvPr id="286" name="Google Shape;286;p20"/>
          <p:cNvCxnSpPr>
            <a:stCxn id="242" idx="4"/>
            <a:endCxn id="273" idx="1"/>
          </p:cNvCxnSpPr>
          <p:nvPr/>
        </p:nvCxnSpPr>
        <p:spPr>
          <a:xfrm>
            <a:off x="4719881" y="2708025"/>
            <a:ext cx="492000" cy="490500"/>
          </a:xfrm>
          <a:prstGeom prst="straightConnector1">
            <a:avLst/>
          </a:prstGeom>
          <a:noFill/>
          <a:ln cap="flat" cmpd="sng" w="9525">
            <a:solidFill>
              <a:srgbClr val="595959"/>
            </a:solidFill>
            <a:prstDash val="solid"/>
            <a:round/>
            <a:headEnd len="med" w="med" type="none"/>
            <a:tailEnd len="med" w="med" type="none"/>
          </a:ln>
        </p:spPr>
      </p:cxnSp>
      <p:cxnSp>
        <p:nvCxnSpPr>
          <p:cNvPr id="287" name="Google Shape;287;p20"/>
          <p:cNvCxnSpPr>
            <a:stCxn id="273" idx="1"/>
            <a:endCxn id="214" idx="0"/>
          </p:cNvCxnSpPr>
          <p:nvPr/>
        </p:nvCxnSpPr>
        <p:spPr>
          <a:xfrm flipH="1">
            <a:off x="4719788" y="3198638"/>
            <a:ext cx="492000" cy="489900"/>
          </a:xfrm>
          <a:prstGeom prst="straightConnector1">
            <a:avLst/>
          </a:prstGeom>
          <a:noFill/>
          <a:ln cap="flat" cmpd="sng" w="9525">
            <a:solidFill>
              <a:srgbClr val="595959"/>
            </a:solidFill>
            <a:prstDash val="solid"/>
            <a:round/>
            <a:headEnd len="med" w="med" type="none"/>
            <a:tailEnd len="med" w="med" type="none"/>
          </a:ln>
        </p:spPr>
      </p:cxnSp>
      <p:cxnSp>
        <p:nvCxnSpPr>
          <p:cNvPr id="288" name="Google Shape;288;p20"/>
          <p:cNvCxnSpPr>
            <a:endCxn id="273" idx="3"/>
          </p:cNvCxnSpPr>
          <p:nvPr/>
        </p:nvCxnSpPr>
        <p:spPr>
          <a:xfrm flipH="1">
            <a:off x="5355188" y="2992238"/>
            <a:ext cx="189300" cy="206400"/>
          </a:xfrm>
          <a:prstGeom prst="straightConnector1">
            <a:avLst/>
          </a:prstGeom>
          <a:noFill/>
          <a:ln cap="flat" cmpd="sng" w="9525">
            <a:solidFill>
              <a:srgbClr val="595959"/>
            </a:solidFill>
            <a:prstDash val="solid"/>
            <a:round/>
            <a:headEnd len="med" w="med" type="none"/>
            <a:tailEnd len="med" w="med" type="none"/>
          </a:ln>
        </p:spPr>
      </p:cxnSp>
      <p:cxnSp>
        <p:nvCxnSpPr>
          <p:cNvPr id="289" name="Google Shape;289;p20"/>
          <p:cNvCxnSpPr>
            <a:endCxn id="273" idx="3"/>
          </p:cNvCxnSpPr>
          <p:nvPr/>
        </p:nvCxnSpPr>
        <p:spPr>
          <a:xfrm rot="10800000">
            <a:off x="5355188" y="3198638"/>
            <a:ext cx="189300" cy="211800"/>
          </a:xfrm>
          <a:prstGeom prst="straightConnector1">
            <a:avLst/>
          </a:prstGeom>
          <a:noFill/>
          <a:ln cap="flat" cmpd="sng" w="9525">
            <a:solidFill>
              <a:srgbClr val="595959"/>
            </a:solidFill>
            <a:prstDash val="solid"/>
            <a:round/>
            <a:headEnd len="med" w="med" type="none"/>
            <a:tailEnd len="med" w="med" type="none"/>
          </a:ln>
        </p:spPr>
      </p:cxnSp>
      <p:cxnSp>
        <p:nvCxnSpPr>
          <p:cNvPr id="290" name="Google Shape;290;p20"/>
          <p:cNvCxnSpPr>
            <a:stCxn id="274" idx="1"/>
          </p:cNvCxnSpPr>
          <p:nvPr/>
        </p:nvCxnSpPr>
        <p:spPr>
          <a:xfrm rot="10800000">
            <a:off x="5758181" y="2992238"/>
            <a:ext cx="183300" cy="206400"/>
          </a:xfrm>
          <a:prstGeom prst="straightConnector1">
            <a:avLst/>
          </a:prstGeom>
          <a:noFill/>
          <a:ln cap="flat" cmpd="sng" w="9525">
            <a:solidFill>
              <a:srgbClr val="595959"/>
            </a:solidFill>
            <a:prstDash val="solid"/>
            <a:round/>
            <a:headEnd len="med" w="med" type="none"/>
            <a:tailEnd len="med" w="med" type="none"/>
          </a:ln>
        </p:spPr>
      </p:cxnSp>
      <p:cxnSp>
        <p:nvCxnSpPr>
          <p:cNvPr id="291" name="Google Shape;291;p20"/>
          <p:cNvCxnSpPr>
            <a:stCxn id="274" idx="1"/>
          </p:cNvCxnSpPr>
          <p:nvPr/>
        </p:nvCxnSpPr>
        <p:spPr>
          <a:xfrm flipH="1">
            <a:off x="5758181" y="3198638"/>
            <a:ext cx="183300" cy="212100"/>
          </a:xfrm>
          <a:prstGeom prst="straightConnector1">
            <a:avLst/>
          </a:prstGeom>
          <a:noFill/>
          <a:ln cap="flat" cmpd="sng" w="9525">
            <a:solidFill>
              <a:srgbClr val="595959"/>
            </a:solidFill>
            <a:prstDash val="solid"/>
            <a:round/>
            <a:headEnd len="med" w="med" type="none"/>
            <a:tailEnd len="med" w="med" type="none"/>
          </a:ln>
        </p:spPr>
      </p:cxnSp>
      <p:cxnSp>
        <p:nvCxnSpPr>
          <p:cNvPr id="292" name="Google Shape;292;p20"/>
          <p:cNvCxnSpPr>
            <a:stCxn id="274" idx="3"/>
            <a:endCxn id="244" idx="4"/>
          </p:cNvCxnSpPr>
          <p:nvPr/>
        </p:nvCxnSpPr>
        <p:spPr>
          <a:xfrm flipH="1" rot="10800000">
            <a:off x="6084881" y="2708138"/>
            <a:ext cx="437400" cy="490500"/>
          </a:xfrm>
          <a:prstGeom prst="straightConnector1">
            <a:avLst/>
          </a:prstGeom>
          <a:noFill/>
          <a:ln cap="flat" cmpd="sng" w="9525">
            <a:solidFill>
              <a:srgbClr val="595959"/>
            </a:solidFill>
            <a:prstDash val="solid"/>
            <a:round/>
            <a:headEnd len="med" w="med" type="none"/>
            <a:tailEnd len="med" w="med" type="none"/>
          </a:ln>
        </p:spPr>
      </p:cxnSp>
      <p:cxnSp>
        <p:nvCxnSpPr>
          <p:cNvPr id="293" name="Google Shape;293;p20"/>
          <p:cNvCxnSpPr>
            <a:stCxn id="274" idx="3"/>
            <a:endCxn id="216" idx="0"/>
          </p:cNvCxnSpPr>
          <p:nvPr/>
        </p:nvCxnSpPr>
        <p:spPr>
          <a:xfrm>
            <a:off x="6084881" y="3198638"/>
            <a:ext cx="437400" cy="489900"/>
          </a:xfrm>
          <a:prstGeom prst="straightConnector1">
            <a:avLst/>
          </a:prstGeom>
          <a:noFill/>
          <a:ln cap="flat" cmpd="sng" w="9525">
            <a:solidFill>
              <a:srgbClr val="595959"/>
            </a:solidFill>
            <a:prstDash val="solid"/>
            <a:round/>
            <a:headEnd len="med" w="med" type="none"/>
            <a:tailEnd len="med" w="med" type="none"/>
          </a:ln>
        </p:spPr>
      </p:cxnSp>
      <p:cxnSp>
        <p:nvCxnSpPr>
          <p:cNvPr id="294" name="Google Shape;294;p20"/>
          <p:cNvCxnSpPr>
            <a:endCxn id="271" idx="0"/>
          </p:cNvCxnSpPr>
          <p:nvPr/>
        </p:nvCxnSpPr>
        <p:spPr>
          <a:xfrm>
            <a:off x="1315238" y="3011138"/>
            <a:ext cx="1739400" cy="126600"/>
          </a:xfrm>
          <a:prstGeom prst="bentConnector2">
            <a:avLst/>
          </a:prstGeom>
          <a:noFill/>
          <a:ln cap="flat" cmpd="sng" w="9525">
            <a:solidFill>
              <a:srgbClr val="595959"/>
            </a:solidFill>
            <a:prstDash val="solid"/>
            <a:round/>
            <a:headEnd len="med" w="med" type="none"/>
            <a:tailEnd len="med" w="med" type="none"/>
          </a:ln>
        </p:spPr>
      </p:cxnSp>
      <p:cxnSp>
        <p:nvCxnSpPr>
          <p:cNvPr id="295" name="Google Shape;295;p20"/>
          <p:cNvCxnSpPr>
            <a:endCxn id="272" idx="0"/>
          </p:cNvCxnSpPr>
          <p:nvPr/>
        </p:nvCxnSpPr>
        <p:spPr>
          <a:xfrm>
            <a:off x="1324463" y="3010838"/>
            <a:ext cx="2844600" cy="126900"/>
          </a:xfrm>
          <a:prstGeom prst="bentConnector2">
            <a:avLst/>
          </a:prstGeom>
          <a:noFill/>
          <a:ln cap="flat" cmpd="sng" w="9525">
            <a:solidFill>
              <a:srgbClr val="595959"/>
            </a:solidFill>
            <a:prstDash val="solid"/>
            <a:round/>
            <a:headEnd len="med" w="med" type="none"/>
            <a:tailEnd len="med" w="med" type="none"/>
          </a:ln>
        </p:spPr>
      </p:cxnSp>
      <p:cxnSp>
        <p:nvCxnSpPr>
          <p:cNvPr id="296" name="Google Shape;296;p20"/>
          <p:cNvCxnSpPr>
            <a:endCxn id="273" idx="0"/>
          </p:cNvCxnSpPr>
          <p:nvPr/>
        </p:nvCxnSpPr>
        <p:spPr>
          <a:xfrm>
            <a:off x="1324388" y="3010838"/>
            <a:ext cx="3959100" cy="126900"/>
          </a:xfrm>
          <a:prstGeom prst="bentConnector2">
            <a:avLst/>
          </a:prstGeom>
          <a:noFill/>
          <a:ln cap="flat" cmpd="sng" w="9525">
            <a:solidFill>
              <a:srgbClr val="595959"/>
            </a:solidFill>
            <a:prstDash val="solid"/>
            <a:round/>
            <a:headEnd len="med" w="med" type="none"/>
            <a:tailEnd len="med" w="med" type="none"/>
          </a:ln>
        </p:spPr>
      </p:cxnSp>
      <p:cxnSp>
        <p:nvCxnSpPr>
          <p:cNvPr id="297" name="Google Shape;297;p20"/>
          <p:cNvCxnSpPr>
            <a:endCxn id="274" idx="0"/>
          </p:cNvCxnSpPr>
          <p:nvPr/>
        </p:nvCxnSpPr>
        <p:spPr>
          <a:xfrm>
            <a:off x="1342781" y="3010838"/>
            <a:ext cx="4670400" cy="126900"/>
          </a:xfrm>
          <a:prstGeom prst="bentConnector2">
            <a:avLst/>
          </a:prstGeom>
          <a:noFill/>
          <a:ln cap="flat" cmpd="sng" w="9525">
            <a:solidFill>
              <a:srgbClr val="595959"/>
            </a:solidFill>
            <a:prstDash val="solid"/>
            <a:round/>
            <a:headEnd len="med" w="med" type="none"/>
            <a:tailEnd len="med" w="med" type="none"/>
          </a:ln>
        </p:spPr>
      </p:cxnSp>
      <p:sp>
        <p:nvSpPr>
          <p:cNvPr id="298" name="Google Shape;298;p20"/>
          <p:cNvSpPr/>
          <p:nvPr/>
        </p:nvSpPr>
        <p:spPr>
          <a:xfrm>
            <a:off x="5484281" y="2955056"/>
            <a:ext cx="343500" cy="1218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299" name="Google Shape;299;p20"/>
          <p:cNvSpPr/>
          <p:nvPr/>
        </p:nvSpPr>
        <p:spPr>
          <a:xfrm>
            <a:off x="1313006" y="2962688"/>
            <a:ext cx="379500" cy="317100"/>
          </a:xfrm>
          <a:prstGeom prst="rect">
            <a:avLst/>
          </a:prstGeom>
          <a:solidFill>
            <a:srgbClr val="EA9999"/>
          </a:solidFill>
          <a:ln cap="flat" cmpd="sng" w="9525">
            <a:solidFill>
              <a:srgbClr val="595959"/>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sz="1100"/>
          </a:p>
        </p:txBody>
      </p:sp>
      <p:pic>
        <p:nvPicPr>
          <p:cNvPr id="300" name="Google Shape;300;p20"/>
          <p:cNvPicPr preferRelativeResize="0"/>
          <p:nvPr/>
        </p:nvPicPr>
        <p:blipFill>
          <a:blip r:embed="rId13">
            <a:alphaModFix/>
          </a:blip>
          <a:stretch>
            <a:fillRect/>
          </a:stretch>
        </p:blipFill>
        <p:spPr>
          <a:xfrm>
            <a:off x="1416103" y="3002194"/>
            <a:ext cx="173382" cy="208069"/>
          </a:xfrm>
          <a:prstGeom prst="rect">
            <a:avLst/>
          </a:prstGeom>
          <a:noFill/>
          <a:ln>
            <a:noFill/>
          </a:ln>
        </p:spPr>
      </p:pic>
      <p:sp>
        <p:nvSpPr>
          <p:cNvPr id="301" name="Google Shape;301;p20"/>
          <p:cNvSpPr txBox="1"/>
          <p:nvPr/>
        </p:nvSpPr>
        <p:spPr>
          <a:xfrm>
            <a:off x="1223550" y="3247931"/>
            <a:ext cx="611100" cy="216000"/>
          </a:xfrm>
          <a:prstGeom prst="rect">
            <a:avLst/>
          </a:prstGeom>
          <a:noFill/>
          <a:ln>
            <a:noFill/>
          </a:ln>
        </p:spPr>
        <p:txBody>
          <a:bodyPr anchorCtr="0" anchor="t" bIns="68575" lIns="68575" spcFirstLastPara="1" rIns="68575" wrap="square" tIns="68575">
            <a:noAutofit/>
          </a:bodyPr>
          <a:lstStyle/>
          <a:p>
            <a:pPr indent="0" lvl="0" marL="0" rtl="0" algn="ctr">
              <a:spcBef>
                <a:spcPts val="0"/>
              </a:spcBef>
              <a:spcAft>
                <a:spcPts val="0"/>
              </a:spcAft>
              <a:buNone/>
            </a:pPr>
            <a:r>
              <a:rPr b="1" lang="en" sz="1100"/>
              <a:t>Offset</a:t>
            </a:r>
            <a:endParaRPr b="1" sz="1100"/>
          </a:p>
        </p:txBody>
      </p:sp>
      <p:sp>
        <p:nvSpPr>
          <p:cNvPr id="302" name="Google Shape;302;p20"/>
          <p:cNvSpPr txBox="1"/>
          <p:nvPr/>
        </p:nvSpPr>
        <p:spPr>
          <a:xfrm>
            <a:off x="6522432" y="2966391"/>
            <a:ext cx="1452600" cy="216000"/>
          </a:xfrm>
          <a:prstGeom prst="rect">
            <a:avLst/>
          </a:prstGeom>
          <a:noFill/>
          <a:ln>
            <a:noFill/>
          </a:ln>
        </p:spPr>
        <p:txBody>
          <a:bodyPr anchorCtr="0" anchor="t" bIns="68575" lIns="68575" spcFirstLastPara="1" rIns="68575" wrap="square" tIns="68575">
            <a:noAutofit/>
          </a:bodyPr>
          <a:lstStyle/>
          <a:p>
            <a:pPr indent="0" lvl="0" marL="0" rtl="0" algn="ctr">
              <a:spcBef>
                <a:spcPts val="0"/>
              </a:spcBef>
              <a:spcAft>
                <a:spcPts val="0"/>
              </a:spcAft>
              <a:buNone/>
            </a:pPr>
            <a:r>
              <a:rPr b="1" lang="en" sz="1100"/>
              <a:t>Rotation </a:t>
            </a:r>
            <a:endParaRPr b="1" sz="1100"/>
          </a:p>
          <a:p>
            <a:pPr indent="0" lvl="0" marL="0" rtl="0" algn="ctr">
              <a:spcBef>
                <a:spcPts val="0"/>
              </a:spcBef>
              <a:spcAft>
                <a:spcPts val="0"/>
              </a:spcAft>
              <a:buNone/>
            </a:pPr>
            <a:r>
              <a:rPr b="1" lang="en" sz="1100"/>
              <a:t>Kinematic Factors</a:t>
            </a:r>
            <a:endParaRPr b="1" sz="1100"/>
          </a:p>
        </p:txBody>
      </p:sp>
      <p:cxnSp>
        <p:nvCxnSpPr>
          <p:cNvPr id="303" name="Google Shape;303;p20"/>
          <p:cNvCxnSpPr/>
          <p:nvPr/>
        </p:nvCxnSpPr>
        <p:spPr>
          <a:xfrm rot="10800000">
            <a:off x="6241575" y="3178200"/>
            <a:ext cx="604200" cy="3300"/>
          </a:xfrm>
          <a:prstGeom prst="straightConnector1">
            <a:avLst/>
          </a:prstGeom>
          <a:noFill/>
          <a:ln cap="flat" cmpd="sng" w="9525">
            <a:solidFill>
              <a:srgbClr val="000000"/>
            </a:solidFill>
            <a:prstDash val="solid"/>
            <a:round/>
            <a:headEnd len="med" w="med" type="none"/>
            <a:tailEnd len="med" w="med" type="triangle"/>
          </a:ln>
        </p:spPr>
      </p:cxnSp>
      <p:sp>
        <p:nvSpPr>
          <p:cNvPr id="304" name="Google Shape;304;p20"/>
          <p:cNvSpPr txBox="1"/>
          <p:nvPr/>
        </p:nvSpPr>
        <p:spPr>
          <a:xfrm>
            <a:off x="6728850" y="2239650"/>
            <a:ext cx="1005900" cy="429600"/>
          </a:xfrm>
          <a:prstGeom prst="rect">
            <a:avLst/>
          </a:prstGeom>
          <a:noFill/>
          <a:ln>
            <a:noFill/>
          </a:ln>
        </p:spPr>
        <p:txBody>
          <a:bodyPr anchorCtr="0" anchor="t" bIns="68575" lIns="68575" spcFirstLastPara="1" rIns="68575" wrap="square" tIns="68575">
            <a:noAutofit/>
          </a:bodyPr>
          <a:lstStyle/>
          <a:p>
            <a:pPr indent="0" lvl="0" marL="0" rtl="0" algn="ctr">
              <a:spcBef>
                <a:spcPts val="0"/>
              </a:spcBef>
              <a:spcAft>
                <a:spcPts val="0"/>
              </a:spcAft>
              <a:buNone/>
            </a:pPr>
            <a:r>
              <a:rPr b="1" lang="en" sz="1100"/>
              <a:t>Target Pose </a:t>
            </a:r>
            <a:endParaRPr b="1" sz="1100"/>
          </a:p>
          <a:p>
            <a:pPr indent="0" lvl="0" marL="0" rtl="0" algn="ctr">
              <a:spcBef>
                <a:spcPts val="0"/>
              </a:spcBef>
              <a:spcAft>
                <a:spcPts val="0"/>
              </a:spcAft>
              <a:buNone/>
            </a:pPr>
            <a:r>
              <a:rPr b="1" lang="en" sz="1100"/>
              <a:t>Chain</a:t>
            </a:r>
            <a:endParaRPr b="1" sz="1100"/>
          </a:p>
        </p:txBody>
      </p:sp>
      <p:sp>
        <p:nvSpPr>
          <p:cNvPr id="305" name="Google Shape;305;p20"/>
          <p:cNvSpPr txBox="1"/>
          <p:nvPr/>
        </p:nvSpPr>
        <p:spPr>
          <a:xfrm>
            <a:off x="6728850" y="3720544"/>
            <a:ext cx="1191600" cy="429600"/>
          </a:xfrm>
          <a:prstGeom prst="rect">
            <a:avLst/>
          </a:prstGeom>
          <a:noFill/>
          <a:ln>
            <a:noFill/>
          </a:ln>
        </p:spPr>
        <p:txBody>
          <a:bodyPr anchorCtr="0" anchor="t" bIns="68575" lIns="68575" spcFirstLastPara="1" rIns="68575" wrap="square" tIns="68575">
            <a:noAutofit/>
          </a:bodyPr>
          <a:lstStyle/>
          <a:p>
            <a:pPr indent="0" lvl="0" marL="0" rtl="0" algn="ctr">
              <a:spcBef>
                <a:spcPts val="0"/>
              </a:spcBef>
              <a:spcAft>
                <a:spcPts val="0"/>
              </a:spcAft>
              <a:buNone/>
            </a:pPr>
            <a:r>
              <a:rPr b="1" lang="en" sz="1100"/>
              <a:t>Chaser Pose </a:t>
            </a:r>
            <a:endParaRPr b="1" sz="1100"/>
          </a:p>
          <a:p>
            <a:pPr indent="0" lvl="0" marL="0" rtl="0" algn="ctr">
              <a:spcBef>
                <a:spcPts val="0"/>
              </a:spcBef>
              <a:spcAft>
                <a:spcPts val="0"/>
              </a:spcAft>
              <a:buNone/>
            </a:pPr>
            <a:r>
              <a:rPr b="1" lang="en" sz="1100"/>
              <a:t>Chain</a:t>
            </a:r>
            <a:endParaRPr b="1" sz="1100"/>
          </a:p>
        </p:txBody>
      </p:sp>
      <p:sp>
        <p:nvSpPr>
          <p:cNvPr id="306" name="Google Shape;306;p20"/>
          <p:cNvSpPr txBox="1"/>
          <p:nvPr/>
        </p:nvSpPr>
        <p:spPr>
          <a:xfrm>
            <a:off x="1699725" y="111400"/>
            <a:ext cx="6759900" cy="1729200"/>
          </a:xfrm>
          <a:prstGeom prst="rect">
            <a:avLst/>
          </a:prstGeom>
          <a:noFill/>
          <a:ln>
            <a:noFill/>
          </a:ln>
        </p:spPr>
        <p:txBody>
          <a:bodyPr anchorCtr="0" anchor="t" bIns="91425" lIns="91425" spcFirstLastPara="1" rIns="91425" wrap="square" tIns="91425">
            <a:spAutoFit/>
          </a:bodyPr>
          <a:lstStyle/>
          <a:p>
            <a:pPr indent="0" lvl="0" marL="0" rtl="0" algn="r">
              <a:lnSpc>
                <a:spcPct val="90000"/>
              </a:lnSpc>
              <a:spcBef>
                <a:spcPts val="0"/>
              </a:spcBef>
              <a:spcAft>
                <a:spcPts val="0"/>
              </a:spcAft>
              <a:buNone/>
            </a:pPr>
            <a:r>
              <a:rPr lang="en" sz="2230">
                <a:solidFill>
                  <a:schemeClr val="accent5"/>
                </a:solidFill>
              </a:rPr>
              <a:t>Factor graph formulation</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p:txBody>
      </p:sp>
      <p:sp>
        <p:nvSpPr>
          <p:cNvPr id="307" name="Google Shape;307;p20"/>
          <p:cNvSpPr txBox="1"/>
          <p:nvPr>
            <p:ph type="title"/>
          </p:nvPr>
        </p:nvSpPr>
        <p:spPr>
          <a:xfrm>
            <a:off x="480943" y="116200"/>
            <a:ext cx="2462100" cy="483900"/>
          </a:xfrm>
          <a:prstGeom prst="rect">
            <a:avLst/>
          </a:prstGeom>
        </p:spPr>
        <p:txBody>
          <a:bodyPr anchorCtr="0" anchor="ctr" bIns="34275" lIns="68575" spcFirstLastPara="1" rIns="68575" wrap="square" tIns="34275">
            <a:noAutofit/>
          </a:bodyPr>
          <a:lstStyle/>
          <a:p>
            <a:pPr indent="0" lvl="0" marL="0" rtl="0" algn="l">
              <a:spcBef>
                <a:spcPts val="0"/>
              </a:spcBef>
              <a:spcAft>
                <a:spcPts val="0"/>
              </a:spcAft>
              <a:buClr>
                <a:schemeClr val="dk1"/>
              </a:buClr>
              <a:buSzPts val="720"/>
              <a:buFont typeface="Arial"/>
              <a:buNone/>
            </a:pPr>
            <a:r>
              <a:rPr b="1" lang="en" sz="2500">
                <a:solidFill>
                  <a:srgbClr val="00478E"/>
                </a:solidFill>
              </a:rPr>
              <a:t>ROAM</a:t>
            </a:r>
            <a:endParaRPr sz="2500">
              <a:solidFill>
                <a:schemeClr val="accent5"/>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grpSp>
        <p:nvGrpSpPr>
          <p:cNvPr id="312" name="Google Shape;312;p21"/>
          <p:cNvGrpSpPr/>
          <p:nvPr/>
        </p:nvGrpSpPr>
        <p:grpSpPr>
          <a:xfrm>
            <a:off x="5169500" y="984463"/>
            <a:ext cx="4108563" cy="3292052"/>
            <a:chOff x="5169500" y="984463"/>
            <a:chExt cx="4108563" cy="3292052"/>
          </a:xfrm>
        </p:grpSpPr>
        <p:grpSp>
          <p:nvGrpSpPr>
            <p:cNvPr id="313" name="Google Shape;313;p21"/>
            <p:cNvGrpSpPr/>
            <p:nvPr/>
          </p:nvGrpSpPr>
          <p:grpSpPr>
            <a:xfrm>
              <a:off x="5169500" y="984463"/>
              <a:ext cx="4108563" cy="3292052"/>
              <a:chOff x="4178900" y="1060663"/>
              <a:chExt cx="4108563" cy="3292052"/>
            </a:xfrm>
          </p:grpSpPr>
          <p:pic>
            <p:nvPicPr>
              <p:cNvPr id="314" name="Google Shape;314;p21"/>
              <p:cNvPicPr preferRelativeResize="0"/>
              <p:nvPr/>
            </p:nvPicPr>
            <p:blipFill>
              <a:blip r:embed="rId3">
                <a:alphaModFix/>
              </a:blip>
              <a:stretch>
                <a:fillRect/>
              </a:stretch>
            </p:blipFill>
            <p:spPr>
              <a:xfrm>
                <a:off x="4178900" y="1335839"/>
                <a:ext cx="3787497" cy="3016876"/>
              </a:xfrm>
              <a:prstGeom prst="rect">
                <a:avLst/>
              </a:prstGeom>
              <a:noFill/>
              <a:ln>
                <a:noFill/>
              </a:ln>
            </p:spPr>
          </p:pic>
          <p:sp>
            <p:nvSpPr>
              <p:cNvPr id="315" name="Google Shape;315;p21"/>
              <p:cNvSpPr txBox="1"/>
              <p:nvPr/>
            </p:nvSpPr>
            <p:spPr>
              <a:xfrm>
                <a:off x="6298288" y="2932775"/>
                <a:ext cx="16482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rgbClr val="FF0000"/>
                    </a:solidFill>
                  </a:rPr>
                  <a:t>Aligned Polhode</a:t>
                </a:r>
                <a:endParaRPr b="1">
                  <a:solidFill>
                    <a:srgbClr val="FF0000"/>
                  </a:solidFill>
                </a:endParaRPr>
              </a:p>
            </p:txBody>
          </p:sp>
          <p:cxnSp>
            <p:nvCxnSpPr>
              <p:cNvPr id="316" name="Google Shape;316;p21"/>
              <p:cNvCxnSpPr/>
              <p:nvPr/>
            </p:nvCxnSpPr>
            <p:spPr>
              <a:xfrm rot="10800000">
                <a:off x="6762900" y="2624913"/>
                <a:ext cx="177300" cy="413400"/>
              </a:xfrm>
              <a:prstGeom prst="straightConnector1">
                <a:avLst/>
              </a:prstGeom>
              <a:noFill/>
              <a:ln cap="flat" cmpd="sng" w="19050">
                <a:solidFill>
                  <a:srgbClr val="FF0000"/>
                </a:solidFill>
                <a:prstDash val="solid"/>
                <a:round/>
                <a:headEnd len="med" w="med" type="none"/>
                <a:tailEnd len="med" w="med" type="triangle"/>
              </a:ln>
            </p:spPr>
          </p:cxnSp>
          <p:sp>
            <p:nvSpPr>
              <p:cNvPr id="317" name="Google Shape;317;p21"/>
              <p:cNvSpPr txBox="1"/>
              <p:nvPr/>
            </p:nvSpPr>
            <p:spPr>
              <a:xfrm>
                <a:off x="6639263" y="1060663"/>
                <a:ext cx="16482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rgbClr val="000000"/>
                    </a:solidFill>
                  </a:rPr>
                  <a:t>Ellipse (YZ)</a:t>
                </a:r>
                <a:endParaRPr b="1">
                  <a:solidFill>
                    <a:srgbClr val="000000"/>
                  </a:solidFill>
                </a:endParaRPr>
              </a:p>
            </p:txBody>
          </p:sp>
          <p:sp>
            <p:nvSpPr>
              <p:cNvPr id="318" name="Google Shape;318;p21"/>
              <p:cNvSpPr txBox="1"/>
              <p:nvPr/>
            </p:nvSpPr>
            <p:spPr>
              <a:xfrm>
                <a:off x="6581388" y="3571538"/>
                <a:ext cx="16482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rgbClr val="000000"/>
                    </a:solidFill>
                  </a:rPr>
                  <a:t>Ellipse (XY)</a:t>
                </a:r>
                <a:endParaRPr b="1">
                  <a:solidFill>
                    <a:srgbClr val="000000"/>
                  </a:solidFill>
                </a:endParaRPr>
              </a:p>
            </p:txBody>
          </p:sp>
        </p:grpSp>
        <p:sp>
          <p:nvSpPr>
            <p:cNvPr id="319" name="Google Shape;319;p21"/>
            <p:cNvSpPr txBox="1"/>
            <p:nvPr/>
          </p:nvSpPr>
          <p:spPr>
            <a:xfrm>
              <a:off x="5655500" y="2409888"/>
              <a:ext cx="16482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rgbClr val="000000"/>
                  </a:solidFill>
                </a:rPr>
                <a:t>Hyperbola (XZ)</a:t>
              </a:r>
              <a:endParaRPr b="1">
                <a:solidFill>
                  <a:srgbClr val="000000"/>
                </a:solidFill>
              </a:endParaRPr>
            </a:p>
          </p:txBody>
        </p:sp>
      </p:grpSp>
      <p:sp>
        <p:nvSpPr>
          <p:cNvPr id="320" name="Google Shape;320;p21"/>
          <p:cNvSpPr txBox="1"/>
          <p:nvPr/>
        </p:nvSpPr>
        <p:spPr>
          <a:xfrm>
            <a:off x="227600" y="901500"/>
            <a:ext cx="4941900" cy="2770500"/>
          </a:xfrm>
          <a:prstGeom prst="rect">
            <a:avLst/>
          </a:prstGeom>
          <a:noFill/>
          <a:ln>
            <a:noFill/>
          </a:ln>
        </p:spPr>
        <p:txBody>
          <a:bodyPr anchorCtr="0" anchor="t" bIns="91425" lIns="91425" spcFirstLastPara="1" rIns="91425" wrap="square" tIns="91425">
            <a:spAutoFit/>
          </a:bodyPr>
          <a:lstStyle/>
          <a:p>
            <a:pPr indent="-317500" lvl="0" marL="457200" rtl="0" algn="l">
              <a:spcBef>
                <a:spcPts val="0"/>
              </a:spcBef>
              <a:spcAft>
                <a:spcPts val="0"/>
              </a:spcAft>
              <a:buClr>
                <a:srgbClr val="004B96"/>
              </a:buClr>
              <a:buSzPts val="1400"/>
              <a:buChar char="●"/>
            </a:pPr>
            <a:r>
              <a:rPr lang="en">
                <a:solidFill>
                  <a:srgbClr val="004B96"/>
                </a:solidFill>
              </a:rPr>
              <a:t>The factor graph produces target state estimates in the arbitrary “geometric” frame    . For motion planning purposes, estimates must be aligned with the     frame (principal axis) </a:t>
            </a:r>
            <a:endParaRPr>
              <a:solidFill>
                <a:srgbClr val="004B96"/>
              </a:solidFill>
            </a:endParaRPr>
          </a:p>
          <a:p>
            <a:pPr indent="0" lvl="0" marL="0" rtl="0" algn="l">
              <a:spcBef>
                <a:spcPts val="0"/>
              </a:spcBef>
              <a:spcAft>
                <a:spcPts val="0"/>
              </a:spcAft>
              <a:buNone/>
            </a:pPr>
            <a:r>
              <a:t/>
            </a:r>
            <a:endParaRPr>
              <a:solidFill>
                <a:srgbClr val="004B96"/>
              </a:solidFill>
            </a:endParaRPr>
          </a:p>
          <a:p>
            <a:pPr indent="-317500" lvl="0" marL="457200" rtl="0" algn="l">
              <a:spcBef>
                <a:spcPts val="0"/>
              </a:spcBef>
              <a:spcAft>
                <a:spcPts val="0"/>
              </a:spcAft>
              <a:buClr>
                <a:srgbClr val="004B96"/>
              </a:buClr>
              <a:buSzPts val="1400"/>
              <a:buChar char="●"/>
            </a:pPr>
            <a:r>
              <a:rPr lang="en">
                <a:solidFill>
                  <a:srgbClr val="004B96"/>
                </a:solidFill>
              </a:rPr>
              <a:t>In the     frame, the target’s polhode (path traced by the         vector in      space) </a:t>
            </a:r>
            <a:r>
              <a:rPr b="1" lang="en">
                <a:solidFill>
                  <a:srgbClr val="004B96"/>
                </a:solidFill>
              </a:rPr>
              <a:t>must produce</a:t>
            </a:r>
            <a:r>
              <a:rPr lang="en">
                <a:solidFill>
                  <a:srgbClr val="004B96"/>
                </a:solidFill>
              </a:rPr>
              <a:t> </a:t>
            </a:r>
            <a:r>
              <a:rPr b="1" lang="en">
                <a:solidFill>
                  <a:srgbClr val="004B96"/>
                </a:solidFill>
              </a:rPr>
              <a:t>central conic projections in each axis plane</a:t>
            </a:r>
            <a:endParaRPr b="1">
              <a:solidFill>
                <a:srgbClr val="004B96"/>
              </a:solidFill>
            </a:endParaRPr>
          </a:p>
          <a:p>
            <a:pPr indent="0" lvl="0" marL="0" rtl="0" algn="l">
              <a:spcBef>
                <a:spcPts val="0"/>
              </a:spcBef>
              <a:spcAft>
                <a:spcPts val="0"/>
              </a:spcAft>
              <a:buNone/>
            </a:pPr>
            <a:r>
              <a:t/>
            </a:r>
            <a:endParaRPr>
              <a:solidFill>
                <a:srgbClr val="004B96"/>
              </a:solidFill>
            </a:endParaRPr>
          </a:p>
          <a:p>
            <a:pPr indent="-317500" lvl="0" marL="457200" rtl="0" algn="l">
              <a:spcBef>
                <a:spcPts val="0"/>
              </a:spcBef>
              <a:spcAft>
                <a:spcPts val="0"/>
              </a:spcAft>
              <a:buClr>
                <a:srgbClr val="004B96"/>
              </a:buClr>
              <a:buSzPts val="1400"/>
              <a:buChar char="●"/>
            </a:pPr>
            <a:r>
              <a:rPr lang="en">
                <a:solidFill>
                  <a:srgbClr val="004B96"/>
                </a:solidFill>
              </a:rPr>
              <a:t>Thus,         is optimized to fit the aligned         estimates to central conics</a:t>
            </a:r>
            <a:endParaRPr>
              <a:solidFill>
                <a:srgbClr val="004B96"/>
              </a:solidFill>
            </a:endParaRPr>
          </a:p>
          <a:p>
            <a:pPr indent="-317500" lvl="0" marL="457200" rtl="0" algn="l">
              <a:spcBef>
                <a:spcPts val="0"/>
              </a:spcBef>
              <a:spcAft>
                <a:spcPts val="0"/>
              </a:spcAft>
              <a:buClr>
                <a:srgbClr val="004B96"/>
              </a:buClr>
              <a:buSzPts val="1400"/>
              <a:buChar char="●"/>
            </a:pPr>
            <a:r>
              <a:rPr lang="en">
                <a:solidFill>
                  <a:srgbClr val="004B96"/>
                </a:solidFill>
              </a:rPr>
              <a:t>This alignment is performed </a:t>
            </a:r>
            <a:r>
              <a:rPr b="1" lang="en">
                <a:solidFill>
                  <a:srgbClr val="004B96"/>
                </a:solidFill>
              </a:rPr>
              <a:t>online</a:t>
            </a:r>
            <a:endParaRPr b="1">
              <a:solidFill>
                <a:srgbClr val="004B96"/>
              </a:solidFill>
            </a:endParaRPr>
          </a:p>
        </p:txBody>
      </p:sp>
      <p:pic>
        <p:nvPicPr>
          <p:cNvPr id="321" name="Google Shape;321;p21"/>
          <p:cNvPicPr preferRelativeResize="0"/>
          <p:nvPr/>
        </p:nvPicPr>
        <p:blipFill>
          <a:blip r:embed="rId4">
            <a:alphaModFix/>
          </a:blip>
          <a:stretch>
            <a:fillRect/>
          </a:stretch>
        </p:blipFill>
        <p:spPr>
          <a:xfrm>
            <a:off x="3194555" y="1220087"/>
            <a:ext cx="164592" cy="164592"/>
          </a:xfrm>
          <a:prstGeom prst="rect">
            <a:avLst/>
          </a:prstGeom>
          <a:noFill/>
          <a:ln>
            <a:noFill/>
          </a:ln>
        </p:spPr>
      </p:pic>
      <p:pic>
        <p:nvPicPr>
          <p:cNvPr id="322" name="Google Shape;322;p21"/>
          <p:cNvPicPr preferRelativeResize="0"/>
          <p:nvPr/>
        </p:nvPicPr>
        <p:blipFill>
          <a:blip r:embed="rId5">
            <a:alphaModFix/>
          </a:blip>
          <a:stretch>
            <a:fillRect/>
          </a:stretch>
        </p:blipFill>
        <p:spPr>
          <a:xfrm>
            <a:off x="1308601" y="2878424"/>
            <a:ext cx="297180" cy="237744"/>
          </a:xfrm>
          <a:prstGeom prst="rect">
            <a:avLst/>
          </a:prstGeom>
          <a:noFill/>
          <a:ln>
            <a:noFill/>
          </a:ln>
        </p:spPr>
      </p:pic>
      <p:pic>
        <p:nvPicPr>
          <p:cNvPr id="323" name="Google Shape;323;p21"/>
          <p:cNvPicPr preferRelativeResize="0"/>
          <p:nvPr/>
        </p:nvPicPr>
        <p:blipFill>
          <a:blip r:embed="rId6">
            <a:alphaModFix/>
          </a:blip>
          <a:stretch>
            <a:fillRect/>
          </a:stretch>
        </p:blipFill>
        <p:spPr>
          <a:xfrm>
            <a:off x="1109247" y="2291879"/>
            <a:ext cx="312725" cy="164592"/>
          </a:xfrm>
          <a:prstGeom prst="rect">
            <a:avLst/>
          </a:prstGeom>
          <a:noFill/>
          <a:ln>
            <a:noFill/>
          </a:ln>
        </p:spPr>
      </p:pic>
      <p:pic>
        <p:nvPicPr>
          <p:cNvPr id="324" name="Google Shape;324;p21"/>
          <p:cNvPicPr preferRelativeResize="0"/>
          <p:nvPr/>
        </p:nvPicPr>
        <p:blipFill>
          <a:blip r:embed="rId7">
            <a:alphaModFix/>
          </a:blip>
          <a:stretch>
            <a:fillRect/>
          </a:stretch>
        </p:blipFill>
        <p:spPr>
          <a:xfrm>
            <a:off x="2194150" y="2305600"/>
            <a:ext cx="192024" cy="137160"/>
          </a:xfrm>
          <a:prstGeom prst="rect">
            <a:avLst/>
          </a:prstGeom>
          <a:noFill/>
          <a:ln>
            <a:noFill/>
          </a:ln>
        </p:spPr>
      </p:pic>
      <p:pic>
        <p:nvPicPr>
          <p:cNvPr id="325" name="Google Shape;325;p21"/>
          <p:cNvPicPr preferRelativeResize="0"/>
          <p:nvPr/>
        </p:nvPicPr>
        <p:blipFill>
          <a:blip r:embed="rId6">
            <a:alphaModFix/>
          </a:blip>
          <a:stretch>
            <a:fillRect/>
          </a:stretch>
        </p:blipFill>
        <p:spPr>
          <a:xfrm>
            <a:off x="4007022" y="2943417"/>
            <a:ext cx="338328" cy="172763"/>
          </a:xfrm>
          <a:prstGeom prst="rect">
            <a:avLst/>
          </a:prstGeom>
          <a:noFill/>
          <a:ln>
            <a:noFill/>
          </a:ln>
        </p:spPr>
      </p:pic>
      <p:pic>
        <p:nvPicPr>
          <p:cNvPr id="326" name="Google Shape;326;p21"/>
          <p:cNvPicPr preferRelativeResize="0"/>
          <p:nvPr/>
        </p:nvPicPr>
        <p:blipFill rotWithShape="1">
          <a:blip r:embed="rId8">
            <a:alphaModFix/>
          </a:blip>
          <a:srcRect b="0" l="18923" r="0" t="0"/>
          <a:stretch/>
        </p:blipFill>
        <p:spPr>
          <a:xfrm>
            <a:off x="4355781" y="1445268"/>
            <a:ext cx="164592" cy="164592"/>
          </a:xfrm>
          <a:prstGeom prst="rect">
            <a:avLst/>
          </a:prstGeom>
          <a:noFill/>
          <a:ln>
            <a:noFill/>
          </a:ln>
        </p:spPr>
      </p:pic>
      <p:pic>
        <p:nvPicPr>
          <p:cNvPr id="327" name="Google Shape;327;p21"/>
          <p:cNvPicPr preferRelativeResize="0"/>
          <p:nvPr/>
        </p:nvPicPr>
        <p:blipFill rotWithShape="1">
          <a:blip r:embed="rId8">
            <a:alphaModFix/>
          </a:blip>
          <a:srcRect b="0" l="18923" r="0" t="0"/>
          <a:stretch/>
        </p:blipFill>
        <p:spPr>
          <a:xfrm>
            <a:off x="1257381" y="2099256"/>
            <a:ext cx="164592" cy="164592"/>
          </a:xfrm>
          <a:prstGeom prst="rect">
            <a:avLst/>
          </a:prstGeom>
          <a:noFill/>
          <a:ln>
            <a:noFill/>
          </a:ln>
        </p:spPr>
      </p:pic>
      <p:sp>
        <p:nvSpPr>
          <p:cNvPr id="328" name="Google Shape;328;p21"/>
          <p:cNvSpPr txBox="1"/>
          <p:nvPr/>
        </p:nvSpPr>
        <p:spPr>
          <a:xfrm>
            <a:off x="1699725" y="111400"/>
            <a:ext cx="6759900" cy="2038200"/>
          </a:xfrm>
          <a:prstGeom prst="rect">
            <a:avLst/>
          </a:prstGeom>
          <a:noFill/>
          <a:ln>
            <a:noFill/>
          </a:ln>
        </p:spPr>
        <p:txBody>
          <a:bodyPr anchorCtr="0" anchor="t" bIns="91425" lIns="91425" spcFirstLastPara="1" rIns="91425" wrap="square" tIns="91425">
            <a:spAutoFit/>
          </a:bodyPr>
          <a:lstStyle/>
          <a:p>
            <a:pPr indent="0" lvl="0" marL="0" rtl="0" algn="r">
              <a:lnSpc>
                <a:spcPct val="90000"/>
              </a:lnSpc>
              <a:spcBef>
                <a:spcPts val="0"/>
              </a:spcBef>
              <a:spcAft>
                <a:spcPts val="0"/>
              </a:spcAft>
              <a:buNone/>
            </a:pPr>
            <a:r>
              <a:rPr lang="en" sz="2230">
                <a:solidFill>
                  <a:schemeClr val="accent5"/>
                </a:solidFill>
              </a:rPr>
              <a:t>Principal axis estimation (polhode analysis)</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a:p>
            <a:pPr indent="0" lvl="0" marL="0" rtl="0" algn="r">
              <a:lnSpc>
                <a:spcPct val="90000"/>
              </a:lnSpc>
              <a:spcBef>
                <a:spcPts val="0"/>
              </a:spcBef>
              <a:spcAft>
                <a:spcPts val="0"/>
              </a:spcAft>
              <a:buNone/>
            </a:pPr>
            <a:r>
              <a:t/>
            </a:r>
            <a:endParaRPr sz="2230">
              <a:solidFill>
                <a:schemeClr val="accent5"/>
              </a:solidFill>
            </a:endParaRPr>
          </a:p>
        </p:txBody>
      </p:sp>
      <p:sp>
        <p:nvSpPr>
          <p:cNvPr id="329" name="Google Shape;329;p21"/>
          <p:cNvSpPr txBox="1"/>
          <p:nvPr>
            <p:ph type="title"/>
          </p:nvPr>
        </p:nvSpPr>
        <p:spPr>
          <a:xfrm>
            <a:off x="480943" y="116200"/>
            <a:ext cx="2462100" cy="483900"/>
          </a:xfrm>
          <a:prstGeom prst="rect">
            <a:avLst/>
          </a:prstGeom>
        </p:spPr>
        <p:txBody>
          <a:bodyPr anchorCtr="0" anchor="ctr" bIns="34275" lIns="68575" spcFirstLastPara="1" rIns="68575" wrap="square" tIns="34275">
            <a:noAutofit/>
          </a:bodyPr>
          <a:lstStyle/>
          <a:p>
            <a:pPr indent="0" lvl="0" marL="0" rtl="0" algn="l">
              <a:spcBef>
                <a:spcPts val="0"/>
              </a:spcBef>
              <a:spcAft>
                <a:spcPts val="0"/>
              </a:spcAft>
              <a:buClr>
                <a:schemeClr val="dk1"/>
              </a:buClr>
              <a:buSzPts val="720"/>
              <a:buFont typeface="Arial"/>
              <a:buNone/>
            </a:pPr>
            <a:r>
              <a:rPr b="1" lang="en" sz="2500">
                <a:solidFill>
                  <a:srgbClr val="00478E"/>
                </a:solidFill>
              </a:rPr>
              <a:t>ROAM</a:t>
            </a:r>
            <a:endParaRPr sz="2500">
              <a:solidFill>
                <a:schemeClr val="accent5"/>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